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2"/>
  </p:notesMasterIdLst>
  <p:handoutMasterIdLst>
    <p:handoutMasterId r:id="rId13"/>
  </p:handoutMasterIdLst>
  <p:sldIdLst>
    <p:sldId id="261" r:id="rId5"/>
    <p:sldId id="273" r:id="rId6"/>
    <p:sldId id="274" r:id="rId7"/>
    <p:sldId id="275" r:id="rId8"/>
    <p:sldId id="276" r:id="rId9"/>
    <p:sldId id="278" r:id="rId10"/>
    <p:sldId id="277" r:id="rId11"/>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anmörkt format 2 - Dekorfär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llanmörkt format 2 - Dekorfärg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06" autoAdjust="0"/>
    <p:restoredTop sz="73147" autoAdjust="0"/>
  </p:normalViewPr>
  <p:slideViewPr>
    <p:cSldViewPr snapToGrid="0">
      <p:cViewPr varScale="1">
        <p:scale>
          <a:sx n="64" d="100"/>
          <a:sy n="64" d="100"/>
        </p:scale>
        <p:origin x="66" y="66"/>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174"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handoutMaster" Target="handoutMasters/handout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viewProps" Target="viewProps.xml"/><Relationship Id="rId10" Type="http://schemas.openxmlformats.org/officeDocument/2006/relationships/slide" Target="slides/slide6.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AE298C0E-C72D-4E14-B3FA-D80BA3DE7380}"/>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9F12906D-1FF4-4CC6-BAF7-9E8EB6042B3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584CAF2-6553-4878-BE19-6E39CC3A382B}" type="datetimeFigureOut">
              <a:rPr lang="en-GB" smtClean="0"/>
              <a:t>30/08/2021</a:t>
            </a:fld>
            <a:endParaRPr lang="en-GB"/>
          </a:p>
        </p:txBody>
      </p:sp>
      <p:sp>
        <p:nvSpPr>
          <p:cNvPr id="4" name="Footer Placeholder 3">
            <a:extLst>
              <a:ext uri="{FF2B5EF4-FFF2-40B4-BE49-F238E27FC236}">
                <a16:creationId xmlns:a16="http://schemas.microsoft.com/office/drawing/2014/main" id="{C612AAA4-A33F-4FFE-9C13-7065E33820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F659F2E6-C5D9-4EA2-848E-67E893D6ACC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A5D6C25-117A-4746-ACA5-AFD82E016F39}" type="slidenum">
              <a:rPr lang="en-GB" smtClean="0"/>
              <a:t>‹#›</a:t>
            </a:fld>
            <a:endParaRPr lang="en-GB"/>
          </a:p>
        </p:txBody>
      </p:sp>
    </p:spTree>
    <p:extLst>
      <p:ext uri="{BB962C8B-B14F-4D97-AF65-F5344CB8AC3E}">
        <p14:creationId xmlns:p14="http://schemas.microsoft.com/office/powerpoint/2010/main" val="22293202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F006C0-2F51-443C-9C34-31F1D12D7722}" type="datetimeFigureOut">
              <a:rPr lang="en-GB" smtClean="0"/>
              <a:t>30/08/2021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8F1CD7-E2BE-4A67-8207-E60D11195459}" type="slidenum">
              <a:rPr lang="en-GB" smtClean="0"/>
              <a:t>‹#›</a:t>
            </a:fld>
            <a:endParaRPr lang="en-GB"/>
          </a:p>
        </p:txBody>
      </p:sp>
    </p:spTree>
    <p:extLst>
      <p:ext uri="{BB962C8B-B14F-4D97-AF65-F5344CB8AC3E}">
        <p14:creationId xmlns:p14="http://schemas.microsoft.com/office/powerpoint/2010/main" val="25056253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Montsant</a:t>
            </a:r>
            <a:r>
              <a:rPr lang="sv-SE" sz="1200" b="0" i="0" kern="1200" dirty="0">
                <a:solidFill>
                  <a:schemeClr val="tx1"/>
                </a:solidFill>
                <a:effectLst/>
                <a:latin typeface="+mn-lt"/>
                <a:ea typeface="+mn-ea"/>
                <a:cs typeface="+mn-cs"/>
              </a:rPr>
              <a:t> ligger i Katalonien, tio mil sydväst om Barcelona.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Kooperativet Celler el </a:t>
            </a:r>
            <a:r>
              <a:rPr lang="sv-SE" sz="1200" b="0" i="0" kern="1200" dirty="0" err="1">
                <a:solidFill>
                  <a:schemeClr val="tx1"/>
                </a:solidFill>
                <a:effectLst/>
                <a:latin typeface="+mn-lt"/>
                <a:ea typeface="+mn-ea"/>
                <a:cs typeface="+mn-cs"/>
              </a:rPr>
              <a:t>Masroig</a:t>
            </a:r>
            <a:r>
              <a:rPr lang="sv-SE" sz="1200" b="0" i="0" kern="1200" dirty="0">
                <a:solidFill>
                  <a:schemeClr val="tx1"/>
                </a:solidFill>
                <a:effectLst/>
                <a:latin typeface="+mn-lt"/>
                <a:ea typeface="+mn-ea"/>
                <a:cs typeface="+mn-cs"/>
              </a:rPr>
              <a:t> grundades 1917 och består av 150 medlemmar. Den gemensamma egendomen omfattar cirka 500 hektar vingårdar i </a:t>
            </a:r>
            <a:r>
              <a:rPr lang="sv-SE" sz="1200" b="0" i="0" kern="1200" dirty="0" err="1">
                <a:solidFill>
                  <a:schemeClr val="tx1"/>
                </a:solidFill>
                <a:effectLst/>
                <a:latin typeface="+mn-lt"/>
                <a:ea typeface="+mn-ea"/>
                <a:cs typeface="+mn-cs"/>
              </a:rPr>
              <a:t>Montsant</a:t>
            </a:r>
            <a:r>
              <a:rPr lang="sv-SE"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Druvorna till detta vin kommer från vingårdar runt byarna </a:t>
            </a:r>
            <a:r>
              <a:rPr lang="sv-SE" sz="1200" b="0" i="0" kern="1200" dirty="0" err="1">
                <a:solidFill>
                  <a:schemeClr val="tx1"/>
                </a:solidFill>
                <a:effectLst/>
                <a:latin typeface="+mn-lt"/>
                <a:ea typeface="+mn-ea"/>
                <a:cs typeface="+mn-cs"/>
              </a:rPr>
              <a:t>Falset</a:t>
            </a:r>
            <a:r>
              <a:rPr lang="sv-SE" sz="1200" b="0" i="0" kern="1200" dirty="0">
                <a:solidFill>
                  <a:schemeClr val="tx1"/>
                </a:solidFill>
                <a:effectLst/>
                <a:latin typeface="+mn-lt"/>
                <a:ea typeface="+mn-ea"/>
                <a:cs typeface="+mn-cs"/>
              </a:rPr>
              <a:t> och </a:t>
            </a:r>
            <a:r>
              <a:rPr lang="sv-SE" sz="1200" b="0" i="0" kern="1200" dirty="0" err="1">
                <a:solidFill>
                  <a:schemeClr val="tx1"/>
                </a:solidFill>
                <a:effectLst/>
                <a:latin typeface="+mn-lt"/>
                <a:ea typeface="+mn-ea"/>
                <a:cs typeface="+mn-cs"/>
              </a:rPr>
              <a:t>Masroig</a:t>
            </a:r>
            <a:r>
              <a:rPr lang="sv-SE"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Jordmånen är röd lerjord.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Druvsorterna </a:t>
            </a:r>
            <a:r>
              <a:rPr lang="sv-SE" sz="1200" b="0" i="0" kern="1200" dirty="0" err="1">
                <a:solidFill>
                  <a:schemeClr val="tx1"/>
                </a:solidFill>
                <a:effectLst/>
                <a:latin typeface="+mn-lt"/>
                <a:ea typeface="+mn-ea"/>
                <a:cs typeface="+mn-cs"/>
              </a:rPr>
              <a:t>carignan</a:t>
            </a:r>
            <a:r>
              <a:rPr lang="sv-SE" sz="1200" b="0" i="0" kern="1200" dirty="0">
                <a:solidFill>
                  <a:schemeClr val="tx1"/>
                </a:solidFill>
                <a:effectLst/>
                <a:latin typeface="+mn-lt"/>
                <a:ea typeface="+mn-ea"/>
                <a:cs typeface="+mn-cs"/>
              </a:rPr>
              <a:t> och </a:t>
            </a:r>
            <a:r>
              <a:rPr lang="sv-SE" sz="1200" b="0" i="0" kern="1200" dirty="0" err="1">
                <a:solidFill>
                  <a:schemeClr val="tx1"/>
                </a:solidFill>
                <a:effectLst/>
                <a:latin typeface="+mn-lt"/>
                <a:ea typeface="+mn-ea"/>
                <a:cs typeface="+mn-cs"/>
              </a:rPr>
              <a:t>garnacha</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vinifieras</a:t>
            </a:r>
            <a:r>
              <a:rPr lang="sv-SE" sz="1200" b="0" i="0" kern="1200" dirty="0">
                <a:solidFill>
                  <a:schemeClr val="tx1"/>
                </a:solidFill>
                <a:effectLst/>
                <a:latin typeface="+mn-lt"/>
                <a:ea typeface="+mn-ea"/>
                <a:cs typeface="+mn-cs"/>
              </a:rPr>
              <a:t> för sig.</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har lagrats cirka åtta månader på franska ekfat om 300 liter. Fatens ålder varierar.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Karta: </a:t>
            </a:r>
            <a:r>
              <a:rPr lang="sv-SE" sz="1200" b="0" i="0" kern="1200" dirty="0" err="1">
                <a:solidFill>
                  <a:schemeClr val="tx1"/>
                </a:solidFill>
                <a:effectLst/>
                <a:latin typeface="+mn-lt"/>
                <a:ea typeface="+mn-ea"/>
                <a:cs typeface="+mn-cs"/>
              </a:rPr>
              <a:t>https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shop.winefolly.com</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collections</a:t>
            </a:r>
            <a:r>
              <a:rPr lang="sv-SE" sz="1200" b="0" i="0" kern="1200" dirty="0">
                <a:solidFill>
                  <a:schemeClr val="tx1"/>
                </a:solidFill>
                <a:effectLst/>
                <a:latin typeface="+mn-lt"/>
                <a:ea typeface="+mn-ea"/>
                <a:cs typeface="+mn-cs"/>
              </a:rPr>
              <a:t>/regional-</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maps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products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spain</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-regions-</a:t>
            </a:r>
            <a:r>
              <a:rPr lang="sv-SE" sz="1200" b="0" i="0" kern="1200" dirty="0" err="1">
                <a:solidFill>
                  <a:schemeClr val="tx1"/>
                </a:solidFill>
                <a:effectLst/>
                <a:latin typeface="+mn-lt"/>
                <a:ea typeface="+mn-ea"/>
                <a:cs typeface="+mn-cs"/>
              </a:rPr>
              <a:t>map</a:t>
            </a:r>
            <a:r>
              <a:rPr lang="sv-SE" sz="1200" b="0" i="0" kern="1200" dirty="0">
                <a:solidFill>
                  <a:schemeClr val="tx1"/>
                </a:solidFill>
                <a:effectLst/>
                <a:latin typeface="+mn-lt"/>
                <a:ea typeface="+mn-ea"/>
                <a:cs typeface="+mn-cs"/>
              </a:rPr>
              <a:t>-poster</a:t>
            </a:r>
          </a:p>
          <a:p>
            <a:r>
              <a:rPr lang="sv-SE" sz="1200" b="0" i="0" kern="1200" dirty="0">
                <a:solidFill>
                  <a:schemeClr val="tx1"/>
                </a:solidFill>
                <a:effectLst/>
                <a:latin typeface="+mn-lt"/>
                <a:ea typeface="+mn-ea"/>
                <a:cs typeface="+mn-cs"/>
              </a:rPr>
              <a:t> </a:t>
            </a:r>
            <a:endParaRPr lang="sv-SE" sz="1200" b="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Nyanserad, kryddig doft med fatkaraktär, inslag av mörka körsbär, kanel, björnbär, choklad och skogshallon.</a:t>
            </a:r>
          </a:p>
          <a:p>
            <a:r>
              <a:rPr lang="sv-SE" sz="1200" b="1" kern="1200"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Kryddig, nyanserad smak med fatkaraktär, inslag av mörka körsbär, svartpeppar, björnbär, ceder, skogshallon och vanilj.</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2</a:t>
            </a:fld>
            <a:endParaRPr lang="en-GB"/>
          </a:p>
        </p:txBody>
      </p:sp>
    </p:spTree>
    <p:extLst>
      <p:ext uri="{BB962C8B-B14F-4D97-AF65-F5344CB8AC3E}">
        <p14:creationId xmlns:p14="http://schemas.microsoft.com/office/powerpoint/2010/main" val="34337575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Rioja ligger i norra Spanien mitt emellan bergskedjorna Sierra de </a:t>
            </a:r>
            <a:r>
              <a:rPr lang="sv-SE" sz="1200" b="0" i="0" kern="1200" dirty="0" err="1">
                <a:solidFill>
                  <a:schemeClr val="tx1"/>
                </a:solidFill>
                <a:effectLst/>
                <a:latin typeface="+mn-lt"/>
                <a:ea typeface="+mn-ea"/>
                <a:cs typeface="+mn-cs"/>
              </a:rPr>
              <a:t>Cantabria</a:t>
            </a:r>
            <a:r>
              <a:rPr lang="sv-SE" sz="1200" b="0" i="0" kern="1200" dirty="0">
                <a:solidFill>
                  <a:schemeClr val="tx1"/>
                </a:solidFill>
                <a:effectLst/>
                <a:latin typeface="+mn-lt"/>
                <a:ea typeface="+mn-ea"/>
                <a:cs typeface="+mn-cs"/>
              </a:rPr>
              <a:t> och Sierra de la </a:t>
            </a:r>
            <a:r>
              <a:rPr lang="sv-SE" sz="1200" b="0" i="0" kern="1200" dirty="0" err="1">
                <a:solidFill>
                  <a:schemeClr val="tx1"/>
                </a:solidFill>
                <a:effectLst/>
                <a:latin typeface="+mn-lt"/>
                <a:ea typeface="+mn-ea"/>
                <a:cs typeface="+mn-cs"/>
              </a:rPr>
              <a:t>Demanda</a:t>
            </a:r>
            <a:r>
              <a:rPr lang="sv-SE" sz="1200" b="0" i="0" kern="1200" dirty="0">
                <a:solidFill>
                  <a:schemeClr val="tx1"/>
                </a:solidFill>
                <a:effectLst/>
                <a:latin typeface="+mn-lt"/>
                <a:ea typeface="+mn-ea"/>
                <a:cs typeface="+mn-cs"/>
              </a:rPr>
              <a:t>. Bergen skyddar regionen från både de kalla Atlantvindarna och de heta vindarna från Medelhavet.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Rioja är uppdelat i tre underregioner; Rioja </a:t>
            </a:r>
            <a:r>
              <a:rPr lang="sv-SE" sz="1200" b="0" i="0" kern="1200" dirty="0" err="1">
                <a:solidFill>
                  <a:schemeClr val="tx1"/>
                </a:solidFill>
                <a:effectLst/>
                <a:latin typeface="+mn-lt"/>
                <a:ea typeface="+mn-ea"/>
                <a:cs typeface="+mn-cs"/>
              </a:rPr>
              <a:t>Alavesa</a:t>
            </a:r>
            <a:r>
              <a:rPr lang="sv-SE" sz="1200" b="0" i="0" kern="1200" dirty="0">
                <a:solidFill>
                  <a:schemeClr val="tx1"/>
                </a:solidFill>
                <a:effectLst/>
                <a:latin typeface="+mn-lt"/>
                <a:ea typeface="+mn-ea"/>
                <a:cs typeface="+mn-cs"/>
              </a:rPr>
              <a:t>, Rioja Alta och Rioja Oriental (tidigare kallat Rioja Baja). Rioja </a:t>
            </a:r>
            <a:r>
              <a:rPr lang="sv-SE" sz="1200" b="0" i="0" kern="1200" dirty="0" err="1">
                <a:solidFill>
                  <a:schemeClr val="tx1"/>
                </a:solidFill>
                <a:effectLst/>
                <a:latin typeface="+mn-lt"/>
                <a:ea typeface="+mn-ea"/>
                <a:cs typeface="+mn-cs"/>
              </a:rPr>
              <a:t>Alavesa</a:t>
            </a:r>
            <a:r>
              <a:rPr lang="sv-SE" sz="1200" b="0" i="0" kern="1200" dirty="0">
                <a:solidFill>
                  <a:schemeClr val="tx1"/>
                </a:solidFill>
                <a:effectLst/>
                <a:latin typeface="+mn-lt"/>
                <a:ea typeface="+mn-ea"/>
                <a:cs typeface="+mn-cs"/>
              </a:rPr>
              <a:t> ligger strax norr om staden </a:t>
            </a:r>
            <a:r>
              <a:rPr lang="sv-SE" sz="1200" b="0" i="0" kern="1200" dirty="0" err="1">
                <a:solidFill>
                  <a:schemeClr val="tx1"/>
                </a:solidFill>
                <a:effectLst/>
                <a:latin typeface="+mn-lt"/>
                <a:ea typeface="+mn-ea"/>
                <a:cs typeface="+mn-cs"/>
              </a:rPr>
              <a:t>Logroño</a:t>
            </a:r>
            <a:r>
              <a:rPr lang="sv-SE" sz="1200" b="0" i="0" kern="120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Torre de </a:t>
            </a:r>
            <a:r>
              <a:rPr lang="sv-SE" sz="1200" b="0" i="0" kern="1200" dirty="0" err="1">
                <a:solidFill>
                  <a:schemeClr val="tx1"/>
                </a:solidFill>
                <a:effectLst/>
                <a:latin typeface="+mn-lt"/>
                <a:ea typeface="+mn-ea"/>
                <a:cs typeface="+mn-cs"/>
              </a:rPr>
              <a:t>Oña</a:t>
            </a:r>
            <a:r>
              <a:rPr lang="sv-SE" sz="1200" b="0" i="0" kern="1200" dirty="0">
                <a:solidFill>
                  <a:schemeClr val="tx1"/>
                </a:solidFill>
                <a:effectLst/>
                <a:latin typeface="+mn-lt"/>
                <a:ea typeface="+mn-ea"/>
                <a:cs typeface="+mn-cs"/>
              </a:rPr>
              <a:t> grundades av kubanen Leandro </a:t>
            </a:r>
            <a:r>
              <a:rPr lang="sv-SE" sz="1200" b="0" i="0" kern="1200" dirty="0" err="1">
                <a:solidFill>
                  <a:schemeClr val="tx1"/>
                </a:solidFill>
                <a:effectLst/>
                <a:latin typeface="+mn-lt"/>
                <a:ea typeface="+mn-ea"/>
                <a:cs typeface="+mn-cs"/>
              </a:rPr>
              <a:t>Vasquez</a:t>
            </a:r>
            <a:r>
              <a:rPr lang="sv-SE" sz="1200" b="0" i="0" kern="1200" dirty="0">
                <a:solidFill>
                  <a:schemeClr val="tx1"/>
                </a:solidFill>
                <a:effectLst/>
                <a:latin typeface="+mn-lt"/>
                <a:ea typeface="+mn-ea"/>
                <a:cs typeface="+mn-cs"/>
              </a:rPr>
              <a:t>, men ägs sedan 1995 av La Rioja Alta SA.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Bodegan använder sig uteslutande av sina egna druvor och den 105 hektar stora vingården är till 95 procent planterad med </a:t>
            </a:r>
            <a:r>
              <a:rPr lang="sv-SE" sz="1200" b="0" i="0" kern="1200" dirty="0" err="1">
                <a:solidFill>
                  <a:schemeClr val="tx1"/>
                </a:solidFill>
                <a:effectLst/>
                <a:latin typeface="+mn-lt"/>
                <a:ea typeface="+mn-ea"/>
                <a:cs typeface="+mn-cs"/>
              </a:rPr>
              <a:t>tempranillo</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Mazuelo</a:t>
            </a:r>
            <a:r>
              <a:rPr lang="sv-SE" sz="1200" b="0" i="0" kern="1200" dirty="0">
                <a:solidFill>
                  <a:schemeClr val="tx1"/>
                </a:solidFill>
                <a:effectLst/>
                <a:latin typeface="+mn-lt"/>
                <a:ea typeface="+mn-ea"/>
                <a:cs typeface="+mn-cs"/>
              </a:rPr>
              <a:t> på den resterande delen.</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Druvorna till detta vin kommer från </a:t>
            </a:r>
            <a:r>
              <a:rPr lang="sv-SE" sz="1200" b="0" i="0" kern="1200" dirty="0" err="1">
                <a:solidFill>
                  <a:schemeClr val="tx1"/>
                </a:solidFill>
                <a:effectLst/>
                <a:latin typeface="+mn-lt"/>
                <a:ea typeface="+mn-ea"/>
                <a:cs typeface="+mn-cs"/>
              </a:rPr>
              <a:t>Finca</a:t>
            </a:r>
            <a:r>
              <a:rPr lang="sv-SE" sz="1200" b="0" i="0" kern="1200" dirty="0">
                <a:solidFill>
                  <a:schemeClr val="tx1"/>
                </a:solidFill>
                <a:effectLst/>
                <a:latin typeface="+mn-lt"/>
                <a:ea typeface="+mn-ea"/>
                <a:cs typeface="+mn-cs"/>
              </a:rPr>
              <a:t> San Martin; en 105 hektar stor vingård cirka 600 meter över havet med kalkrik lerjord.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Druvorna skördas för hand. </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Jäsning och </a:t>
            </a:r>
            <a:r>
              <a:rPr lang="sv-SE" sz="1200" b="0" i="0" kern="1200" dirty="0" err="1">
                <a:solidFill>
                  <a:schemeClr val="tx1"/>
                </a:solidFill>
                <a:effectLst/>
                <a:latin typeface="+mn-lt"/>
                <a:ea typeface="+mn-ea"/>
                <a:cs typeface="+mn-cs"/>
              </a:rPr>
              <a:t>skalmaceration</a:t>
            </a:r>
            <a:r>
              <a:rPr lang="sv-SE" sz="1200" b="0" i="0" kern="1200" dirty="0">
                <a:solidFill>
                  <a:schemeClr val="tx1"/>
                </a:solidFill>
                <a:effectLst/>
                <a:latin typeface="+mn-lt"/>
                <a:ea typeface="+mn-ea"/>
                <a:cs typeface="+mn-cs"/>
              </a:rPr>
              <a:t> i ståltankar.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För att få skriva ut gran </a:t>
            </a:r>
            <a:r>
              <a:rPr lang="sv-SE" sz="1200" b="0" i="0" kern="1200" dirty="0" err="1">
                <a:solidFill>
                  <a:schemeClr val="tx1"/>
                </a:solidFill>
                <a:effectLst/>
                <a:latin typeface="+mn-lt"/>
                <a:ea typeface="+mn-ea"/>
                <a:cs typeface="+mn-cs"/>
              </a:rPr>
              <a:t>reserva</a:t>
            </a:r>
            <a:r>
              <a:rPr lang="sv-SE" sz="1200" b="0" i="0" kern="1200" dirty="0">
                <a:solidFill>
                  <a:schemeClr val="tx1"/>
                </a:solidFill>
                <a:effectLst/>
                <a:latin typeface="+mn-lt"/>
                <a:ea typeface="+mn-ea"/>
                <a:cs typeface="+mn-cs"/>
              </a:rPr>
              <a:t> på etiketten i Rioja behöver ett rött vin ha lagrats i minst fem år, varav minst två år på fat. Detta vin har lagrats på amerikanska och franska ekfat.</a:t>
            </a:r>
          </a:p>
          <a:p>
            <a:pPr marL="0" marR="0" lvl="0" indent="0" algn="l" defTabSz="914400" rtl="0" eaLnBrk="1" fontAlgn="auto" latinLnBrk="0" hangingPunct="1">
              <a:lnSpc>
                <a:spcPct val="100000"/>
              </a:lnSpc>
              <a:spcBef>
                <a:spcPts val="0"/>
              </a:spcBef>
              <a:spcAft>
                <a:spcPts val="0"/>
              </a:spcAft>
              <a:buClrTx/>
              <a:buSzTx/>
              <a:buFontTx/>
              <a:buNone/>
              <a:tabLst/>
              <a:defRPr/>
            </a:pP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Karta: </a:t>
            </a:r>
            <a:r>
              <a:rPr lang="sv-SE" sz="1200" b="0" i="0" kern="1200" dirty="0" err="1">
                <a:solidFill>
                  <a:schemeClr val="tx1"/>
                </a:solidFill>
                <a:effectLst/>
                <a:latin typeface="+mn-lt"/>
                <a:ea typeface="+mn-ea"/>
                <a:cs typeface="+mn-cs"/>
              </a:rPr>
              <a:t>https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shop.winefolly.com</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collections</a:t>
            </a:r>
            <a:r>
              <a:rPr lang="sv-SE" sz="1200" b="0" i="0" kern="1200" dirty="0">
                <a:solidFill>
                  <a:schemeClr val="tx1"/>
                </a:solidFill>
                <a:effectLst/>
                <a:latin typeface="+mn-lt"/>
                <a:ea typeface="+mn-ea"/>
                <a:cs typeface="+mn-cs"/>
              </a:rPr>
              <a:t>/regional-</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maps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products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spain</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-regions-</a:t>
            </a:r>
            <a:r>
              <a:rPr lang="sv-SE" sz="1200" b="0" i="0" kern="1200" dirty="0" err="1">
                <a:solidFill>
                  <a:schemeClr val="tx1"/>
                </a:solidFill>
                <a:effectLst/>
                <a:latin typeface="+mn-lt"/>
                <a:ea typeface="+mn-ea"/>
                <a:cs typeface="+mn-cs"/>
              </a:rPr>
              <a:t>map</a:t>
            </a:r>
            <a:r>
              <a:rPr lang="sv-SE" sz="1200" b="0" i="0" kern="1200" dirty="0">
                <a:solidFill>
                  <a:schemeClr val="tx1"/>
                </a:solidFill>
                <a:effectLst/>
                <a:latin typeface="+mn-lt"/>
                <a:ea typeface="+mn-ea"/>
                <a:cs typeface="+mn-cs"/>
              </a:rPr>
              <a:t>-poster</a:t>
            </a:r>
          </a:p>
          <a:p>
            <a:endParaRPr lang="sv-SE" sz="1200" b="1"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Mogen, kryddig doft med fatkaraktär, inslag av torkade körsbär, choklad, dill, pomerans och nötter.</a:t>
            </a:r>
          </a:p>
          <a:p>
            <a:r>
              <a:rPr lang="sv-SE" sz="1200" b="1" kern="1200"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Mogen, kryddig smak med fatkaraktär, inslag av torkad frukt, kanel, dill, pomerans och nötter.</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3</a:t>
            </a:fld>
            <a:endParaRPr lang="en-GB"/>
          </a:p>
        </p:txBody>
      </p:sp>
    </p:spTree>
    <p:extLst>
      <p:ext uri="{BB962C8B-B14F-4D97-AF65-F5344CB8AC3E}">
        <p14:creationId xmlns:p14="http://schemas.microsoft.com/office/powerpoint/2010/main" val="283849045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Margaret River ligger 20 mil söder om staden Perth, i delstaten Western Australia.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Druvorna till detta vin kommer delvis från underregionen </a:t>
            </a:r>
            <a:r>
              <a:rPr lang="sv-SE" sz="1200" b="0" i="0" kern="1200" dirty="0" err="1">
                <a:solidFill>
                  <a:schemeClr val="tx1"/>
                </a:solidFill>
                <a:effectLst/>
                <a:latin typeface="+mn-lt"/>
                <a:ea typeface="+mn-ea"/>
                <a:cs typeface="+mn-cs"/>
              </a:rPr>
              <a:t>Wilyabrup</a:t>
            </a:r>
            <a:r>
              <a:rPr lang="sv-SE" sz="1200" b="0" i="0" kern="1200" dirty="0">
                <a:solidFill>
                  <a:schemeClr val="tx1"/>
                </a:solidFill>
                <a:effectLst/>
                <a:latin typeface="+mn-lt"/>
                <a:ea typeface="+mn-ea"/>
                <a:cs typeface="+mn-cs"/>
              </a:rPr>
              <a:t> nära Indiska oceanen.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Jordmånen är sand och grus.</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Druvorna skördades i mars och april.</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har lagrats elva månader på franska ekfat om 230 liter varav 20 procent var fem år gamla, 20 procent var fyra år, 20 procent tre år, 20 procent två år och 10 procent av faten var nya.</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Karta: </a:t>
            </a:r>
            <a:r>
              <a:rPr lang="sv-SE" sz="1200" b="0" i="0" kern="1200" dirty="0" err="1">
                <a:solidFill>
                  <a:schemeClr val="tx1"/>
                </a:solidFill>
                <a:effectLst/>
                <a:latin typeface="+mn-lt"/>
                <a:ea typeface="+mn-ea"/>
                <a:cs typeface="+mn-cs"/>
              </a:rPr>
              <a:t>https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shop.winefolly.com</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collections</a:t>
            </a:r>
            <a:r>
              <a:rPr lang="sv-SE" sz="1200" b="0" i="0" kern="1200" dirty="0">
                <a:solidFill>
                  <a:schemeClr val="tx1"/>
                </a:solidFill>
                <a:effectLst/>
                <a:latin typeface="+mn-lt"/>
                <a:ea typeface="+mn-ea"/>
                <a:cs typeface="+mn-cs"/>
              </a:rPr>
              <a:t>/regional-</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maps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products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australian</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-regions-</a:t>
            </a:r>
            <a:r>
              <a:rPr lang="sv-SE" sz="1200" b="0" i="0" kern="1200" dirty="0" err="1">
                <a:solidFill>
                  <a:schemeClr val="tx1"/>
                </a:solidFill>
                <a:effectLst/>
                <a:latin typeface="+mn-lt"/>
                <a:ea typeface="+mn-ea"/>
                <a:cs typeface="+mn-cs"/>
              </a:rPr>
              <a:t>map</a:t>
            </a:r>
            <a:r>
              <a:rPr lang="sv-SE" sz="1200" b="0" i="0" kern="1200" dirty="0">
                <a:solidFill>
                  <a:schemeClr val="tx1"/>
                </a:solidFill>
                <a:effectLst/>
                <a:latin typeface="+mn-lt"/>
                <a:ea typeface="+mn-ea"/>
                <a:cs typeface="+mn-cs"/>
              </a:rPr>
              <a:t>-poster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Fruktig, nyanserad doft med fatkaraktär, inslag av svarta vinbär, plommon, choklad, ceder, kaffe och färska örter.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Fruktig, balanserad smak med fatkaraktär, inslag av svarta vinbär, plommon, mörk choklad, ceder, kaffe och örter.</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4</a:t>
            </a:fld>
            <a:endParaRPr lang="en-GB"/>
          </a:p>
        </p:txBody>
      </p:sp>
    </p:spTree>
    <p:extLst>
      <p:ext uri="{BB962C8B-B14F-4D97-AF65-F5344CB8AC3E}">
        <p14:creationId xmlns:p14="http://schemas.microsoft.com/office/powerpoint/2010/main" val="196753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Langhe</a:t>
            </a:r>
            <a:r>
              <a:rPr lang="sv-SE" sz="1200" b="0" i="0" kern="1200" dirty="0">
                <a:solidFill>
                  <a:schemeClr val="tx1"/>
                </a:solidFill>
                <a:effectLst/>
                <a:latin typeface="+mn-lt"/>
                <a:ea typeface="+mn-ea"/>
                <a:cs typeface="+mn-cs"/>
              </a:rPr>
              <a:t> ligger sydost om Turin i Piemonte i nordvästra Italien.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Fontanafredda</a:t>
            </a:r>
            <a:r>
              <a:rPr lang="sv-SE" sz="1200" b="0" i="0" kern="1200" dirty="0">
                <a:solidFill>
                  <a:schemeClr val="tx1"/>
                </a:solidFill>
                <a:effectLst/>
                <a:latin typeface="+mn-lt"/>
                <a:ea typeface="+mn-ea"/>
                <a:cs typeface="+mn-cs"/>
              </a:rPr>
              <a:t> grundades 1878 då greve Emmanuel </a:t>
            </a:r>
            <a:r>
              <a:rPr lang="sv-SE" sz="1200" b="0" i="0" kern="1200" dirty="0" err="1">
                <a:solidFill>
                  <a:schemeClr val="tx1"/>
                </a:solidFill>
                <a:effectLst/>
                <a:latin typeface="+mn-lt"/>
                <a:ea typeface="+mn-ea"/>
                <a:cs typeface="+mn-cs"/>
              </a:rPr>
              <a:t>Guerrieri</a:t>
            </a:r>
            <a:r>
              <a:rPr lang="sv-SE" sz="1200" b="0" i="0" kern="1200" dirty="0">
                <a:solidFill>
                  <a:schemeClr val="tx1"/>
                </a:solidFill>
                <a:effectLst/>
                <a:latin typeface="+mn-lt"/>
                <a:ea typeface="+mn-ea"/>
                <a:cs typeface="+mn-cs"/>
              </a:rPr>
              <a:t>, son till Italiens dåvarande kung Viktor Emanuel II, beslöt sig för att börja tillverka vin. Egendomen ligger i </a:t>
            </a:r>
            <a:r>
              <a:rPr lang="sv-SE" sz="1200" b="0" i="0" kern="1200" dirty="0" err="1">
                <a:solidFill>
                  <a:schemeClr val="tx1"/>
                </a:solidFill>
                <a:effectLst/>
                <a:latin typeface="+mn-lt"/>
                <a:ea typeface="+mn-ea"/>
                <a:cs typeface="+mn-cs"/>
              </a:rPr>
              <a:t>Serralunga</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d'Alba</a:t>
            </a:r>
            <a:r>
              <a:rPr lang="sv-SE" sz="1200" b="0" i="0" kern="1200" dirty="0">
                <a:solidFill>
                  <a:schemeClr val="tx1"/>
                </a:solidFill>
                <a:effectLst/>
                <a:latin typeface="+mn-lt"/>
                <a:ea typeface="+mn-ea"/>
                <a:cs typeface="+mn-cs"/>
              </a:rPr>
              <a:t> i regionen Piemonte och omfattar idag 100 hektar vinodlingar.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Druvorna till detta vin kommer från producentens egna vingårdar i Alba samt från kontrakterade odlare i </a:t>
            </a:r>
            <a:r>
              <a:rPr lang="sv-SE" sz="1200" b="0" i="0" kern="1200" dirty="0" err="1">
                <a:solidFill>
                  <a:schemeClr val="tx1"/>
                </a:solidFill>
                <a:effectLst/>
                <a:latin typeface="+mn-lt"/>
                <a:ea typeface="+mn-ea"/>
                <a:cs typeface="+mn-cs"/>
              </a:rPr>
              <a:t>Langhe</a:t>
            </a:r>
            <a:r>
              <a:rPr lang="sv-SE"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Druvorna skördades för hand.</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Cirka en veckas jäsning och </a:t>
            </a:r>
            <a:r>
              <a:rPr lang="sv-SE" sz="1200" b="0" i="0" kern="1200" dirty="0" err="1">
                <a:solidFill>
                  <a:schemeClr val="tx1"/>
                </a:solidFill>
                <a:effectLst/>
                <a:latin typeface="+mn-lt"/>
                <a:ea typeface="+mn-ea"/>
                <a:cs typeface="+mn-cs"/>
              </a:rPr>
              <a:t>skalmaceration</a:t>
            </a:r>
            <a:r>
              <a:rPr lang="sv-SE" sz="1200" b="0" i="0" kern="1200" dirty="0">
                <a:solidFill>
                  <a:schemeClr val="tx1"/>
                </a:solidFill>
                <a:effectLst/>
                <a:latin typeface="+mn-lt"/>
                <a:ea typeface="+mn-ea"/>
                <a:cs typeface="+mn-cs"/>
              </a:rPr>
              <a:t> i ståltankar vid 26-28 grader.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har lagrats ett år på franska ekfat av varierande storlek.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Karta: </a:t>
            </a:r>
            <a:r>
              <a:rPr lang="sv-SE" sz="1200" b="0" i="0" kern="1200" dirty="0" err="1">
                <a:solidFill>
                  <a:schemeClr val="tx1"/>
                </a:solidFill>
                <a:effectLst/>
                <a:latin typeface="+mn-lt"/>
                <a:ea typeface="+mn-ea"/>
                <a:cs typeface="+mn-cs"/>
              </a:rPr>
              <a:t>https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shop.winefolly.com</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collections</a:t>
            </a:r>
            <a:r>
              <a:rPr lang="sv-SE" sz="1200" b="0" i="0" kern="1200" dirty="0">
                <a:solidFill>
                  <a:schemeClr val="tx1"/>
                </a:solidFill>
                <a:effectLst/>
                <a:latin typeface="+mn-lt"/>
                <a:ea typeface="+mn-ea"/>
                <a:cs typeface="+mn-cs"/>
              </a:rPr>
              <a:t>/regional-</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maps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products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italy</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-regions-</a:t>
            </a:r>
            <a:r>
              <a:rPr lang="sv-SE" sz="1200" b="0" i="0" kern="1200" dirty="0" err="1">
                <a:solidFill>
                  <a:schemeClr val="tx1"/>
                </a:solidFill>
                <a:effectLst/>
                <a:latin typeface="+mn-lt"/>
                <a:ea typeface="+mn-ea"/>
                <a:cs typeface="+mn-cs"/>
              </a:rPr>
              <a:t>map</a:t>
            </a:r>
            <a:r>
              <a:rPr lang="sv-SE" sz="1200" b="0" i="0" kern="1200" dirty="0">
                <a:solidFill>
                  <a:schemeClr val="tx1"/>
                </a:solidFill>
                <a:effectLst/>
                <a:latin typeface="+mn-lt"/>
                <a:ea typeface="+mn-ea"/>
                <a:cs typeface="+mn-cs"/>
              </a:rPr>
              <a:t>-poster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Nyanserad, kryddig doft med fatkaraktär, inslag av körsbär, jordgubbar, sandelträ, nougat, hallon och salvia.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Kryddig smak med fatkaraktär, inslag av körsbär, mogna jordgubbar, nypon, hallon, nougat, salvia och sandelträ.</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5</a:t>
            </a:fld>
            <a:endParaRPr lang="en-GB"/>
          </a:p>
        </p:txBody>
      </p:sp>
    </p:spTree>
    <p:extLst>
      <p:ext uri="{BB962C8B-B14F-4D97-AF65-F5344CB8AC3E}">
        <p14:creationId xmlns:p14="http://schemas.microsoft.com/office/powerpoint/2010/main" val="114635027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Swartland</a:t>
            </a:r>
            <a:r>
              <a:rPr lang="sv-SE" sz="1200" b="0" i="0" kern="1200" dirty="0">
                <a:solidFill>
                  <a:schemeClr val="tx1"/>
                </a:solidFill>
                <a:effectLst/>
                <a:latin typeface="+mn-lt"/>
                <a:ea typeface="+mn-ea"/>
                <a:cs typeface="+mn-cs"/>
              </a:rPr>
              <a:t> ligger norr om Kapstaden i </a:t>
            </a:r>
            <a:r>
              <a:rPr lang="sv-SE" sz="1200" b="0" i="0" kern="1200" dirty="0" err="1">
                <a:solidFill>
                  <a:schemeClr val="tx1"/>
                </a:solidFill>
                <a:effectLst/>
                <a:latin typeface="+mn-lt"/>
                <a:ea typeface="+mn-ea"/>
                <a:cs typeface="+mn-cs"/>
              </a:rPr>
              <a:t>Coastal</a:t>
            </a:r>
            <a:r>
              <a:rPr lang="sv-SE" sz="1200" b="0" i="0" kern="1200" dirty="0">
                <a:solidFill>
                  <a:schemeClr val="tx1"/>
                </a:solidFill>
                <a:effectLst/>
                <a:latin typeface="+mn-lt"/>
                <a:ea typeface="+mn-ea"/>
                <a:cs typeface="+mn-cs"/>
              </a:rPr>
              <a:t> Region.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Allesverloren</a:t>
            </a:r>
            <a:r>
              <a:rPr lang="sv-SE" sz="1200" b="0" i="0" kern="1200" dirty="0">
                <a:solidFill>
                  <a:schemeClr val="tx1"/>
                </a:solidFill>
                <a:effectLst/>
                <a:latin typeface="+mn-lt"/>
                <a:ea typeface="+mn-ea"/>
                <a:cs typeface="+mn-cs"/>
              </a:rPr>
              <a:t> grundades 1704 och började producera vin 1806. Namnet </a:t>
            </a:r>
            <a:r>
              <a:rPr lang="sv-SE" sz="1200" b="0" i="0" kern="1200" dirty="0" err="1">
                <a:solidFill>
                  <a:schemeClr val="tx1"/>
                </a:solidFill>
                <a:effectLst/>
                <a:latin typeface="+mn-lt"/>
                <a:ea typeface="+mn-ea"/>
                <a:cs typeface="+mn-cs"/>
              </a:rPr>
              <a:t>allesverloren</a:t>
            </a:r>
            <a:r>
              <a:rPr lang="sv-SE" sz="1200" b="0" i="0" kern="1200" dirty="0">
                <a:solidFill>
                  <a:schemeClr val="tx1"/>
                </a:solidFill>
                <a:effectLst/>
                <a:latin typeface="+mn-lt"/>
                <a:ea typeface="+mn-ea"/>
                <a:cs typeface="+mn-cs"/>
              </a:rPr>
              <a:t> härrör från de första ägarnas tid. På den tiden åkte man regelbundet den långa vägen till </a:t>
            </a:r>
            <a:r>
              <a:rPr lang="sv-SE" sz="1200" b="0" i="0" kern="1200" dirty="0" err="1">
                <a:solidFill>
                  <a:schemeClr val="tx1"/>
                </a:solidFill>
                <a:effectLst/>
                <a:latin typeface="+mn-lt"/>
                <a:ea typeface="+mn-ea"/>
                <a:cs typeface="+mn-cs"/>
              </a:rPr>
              <a:t>Stellenbosch</a:t>
            </a:r>
            <a:r>
              <a:rPr lang="sv-SE" sz="1200" b="0" i="0" kern="1200" dirty="0">
                <a:solidFill>
                  <a:schemeClr val="tx1"/>
                </a:solidFill>
                <a:effectLst/>
                <a:latin typeface="+mn-lt"/>
                <a:ea typeface="+mn-ea"/>
                <a:cs typeface="+mn-cs"/>
              </a:rPr>
              <a:t> för att besöka kyrkan och köpa förnödenheter. När de vid ett tillfälle återvände efter några dagar hade hela egendomen brunnit ner. I sin förtvivlan utropade ägaren "</a:t>
            </a:r>
            <a:r>
              <a:rPr lang="sv-SE" sz="1200" b="0" i="0" kern="1200" dirty="0" err="1">
                <a:solidFill>
                  <a:schemeClr val="tx1"/>
                </a:solidFill>
                <a:effectLst/>
                <a:latin typeface="+mn-lt"/>
                <a:ea typeface="+mn-ea"/>
                <a:cs typeface="+mn-cs"/>
              </a:rPr>
              <a:t>allesverloren</a:t>
            </a:r>
            <a:r>
              <a:rPr lang="sv-SE" sz="1200" b="0" i="0" kern="1200" dirty="0">
                <a:solidFill>
                  <a:schemeClr val="tx1"/>
                </a:solidFill>
                <a:effectLst/>
                <a:latin typeface="+mn-lt"/>
                <a:ea typeface="+mn-ea"/>
                <a:cs typeface="+mn-cs"/>
              </a:rPr>
              <a:t>", allt är förlorat.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Jordmånen är skiffer och sandsten.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Druvorna skördades för hand. </a:t>
            </a:r>
            <a:br>
              <a:rPr lang="sv-SE" sz="1200" b="0" i="0" kern="1200" dirty="0">
                <a:solidFill>
                  <a:schemeClr val="tx1"/>
                </a:solidFill>
                <a:effectLst/>
                <a:latin typeface="+mn-lt"/>
                <a:ea typeface="+mn-ea"/>
                <a:cs typeface="+mn-cs"/>
              </a:rPr>
            </a:br>
            <a:r>
              <a:rPr lang="sv-SE" sz="1200" b="0" i="0" kern="1200" dirty="0">
                <a:solidFill>
                  <a:schemeClr val="tx1"/>
                </a:solidFill>
                <a:effectLst/>
                <a:latin typeface="+mn-lt"/>
                <a:ea typeface="+mn-ea"/>
                <a:cs typeface="+mn-cs"/>
              </a:rPr>
              <a:t>• Fem till sju dagars jäsning och </a:t>
            </a:r>
            <a:r>
              <a:rPr lang="sv-SE" sz="1200" b="0" i="0" kern="1200" dirty="0" err="1">
                <a:solidFill>
                  <a:schemeClr val="tx1"/>
                </a:solidFill>
                <a:effectLst/>
                <a:latin typeface="+mn-lt"/>
                <a:ea typeface="+mn-ea"/>
                <a:cs typeface="+mn-cs"/>
              </a:rPr>
              <a:t>skalmaceration</a:t>
            </a:r>
            <a:r>
              <a:rPr lang="sv-SE" sz="1200" b="0" i="0" kern="1200" dirty="0">
                <a:solidFill>
                  <a:schemeClr val="tx1"/>
                </a:solidFill>
                <a:effectLst/>
                <a:latin typeface="+mn-lt"/>
                <a:ea typeface="+mn-ea"/>
                <a:cs typeface="+mn-cs"/>
              </a:rPr>
              <a:t> vid 25 grader i öppna tankar.</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har lagrats ett och ett halvt år på franska- och amerikanska ekfat.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sv-SE" sz="1200" b="0" i="0" kern="1200" dirty="0">
                <a:solidFill>
                  <a:schemeClr val="tx1"/>
                </a:solidFill>
                <a:effectLst/>
                <a:latin typeface="+mn-lt"/>
                <a:ea typeface="+mn-ea"/>
                <a:cs typeface="+mn-cs"/>
              </a:rPr>
              <a:t>Karta: </a:t>
            </a:r>
            <a:r>
              <a:rPr lang="sv-SE" sz="1200" b="0" i="0" kern="1200" dirty="0" err="1">
                <a:solidFill>
                  <a:schemeClr val="tx1"/>
                </a:solidFill>
                <a:effectLst/>
                <a:latin typeface="+mn-lt"/>
                <a:ea typeface="+mn-ea"/>
                <a:cs typeface="+mn-cs"/>
              </a:rPr>
              <a:t>https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shop.winefolly.com</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collections</a:t>
            </a:r>
            <a:r>
              <a:rPr lang="sv-SE" sz="1200" b="0" i="0" kern="1200" dirty="0">
                <a:solidFill>
                  <a:schemeClr val="tx1"/>
                </a:solidFill>
                <a:effectLst/>
                <a:latin typeface="+mn-lt"/>
                <a:ea typeface="+mn-ea"/>
                <a:cs typeface="+mn-cs"/>
              </a:rPr>
              <a:t>/regional-</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maps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products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south</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africa</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-regions-</a:t>
            </a:r>
            <a:r>
              <a:rPr lang="sv-SE" sz="1200" b="0" i="0" kern="1200" dirty="0" err="1">
                <a:solidFill>
                  <a:schemeClr val="tx1"/>
                </a:solidFill>
                <a:effectLst/>
                <a:latin typeface="+mn-lt"/>
                <a:ea typeface="+mn-ea"/>
                <a:cs typeface="+mn-cs"/>
              </a:rPr>
              <a:t>map</a:t>
            </a:r>
            <a:r>
              <a:rPr lang="sv-SE" sz="1200" b="0" i="0" kern="1200" dirty="0">
                <a:solidFill>
                  <a:schemeClr val="tx1"/>
                </a:solidFill>
                <a:effectLst/>
                <a:latin typeface="+mn-lt"/>
                <a:ea typeface="+mn-ea"/>
                <a:cs typeface="+mn-cs"/>
              </a:rPr>
              <a:t>-poster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1" kern="1200"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Fruktig doft med fatkaraktär, inslag av björnbär, rosmarin, lakrits, mörka körsbär och choklad.</a:t>
            </a:r>
            <a:br>
              <a:rPr lang="sv-SE" sz="1200" b="0" i="0" kern="1200" dirty="0">
                <a:solidFill>
                  <a:schemeClr val="tx1"/>
                </a:solidFill>
                <a:effectLst/>
                <a:latin typeface="+mn-lt"/>
                <a:ea typeface="+mn-ea"/>
                <a:cs typeface="+mn-cs"/>
              </a:rPr>
            </a:br>
            <a:r>
              <a:rPr lang="sv-SE" sz="1200" b="1" kern="1200"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Fruktig smak med fatkaraktär, inslag av björnbär, lagerblad, lakrits, svartpeppar, hallon och choklad.</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6</a:t>
            </a:fld>
            <a:endParaRPr lang="en-GB"/>
          </a:p>
        </p:txBody>
      </p:sp>
    </p:spTree>
    <p:extLst>
      <p:ext uri="{BB962C8B-B14F-4D97-AF65-F5344CB8AC3E}">
        <p14:creationId xmlns:p14="http://schemas.microsoft.com/office/powerpoint/2010/main" val="2796849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Ursprungsbeteckningen </a:t>
            </a:r>
            <a:r>
              <a:rPr lang="sv-SE" sz="1200" b="0" i="0" kern="1200" dirty="0" err="1">
                <a:solidFill>
                  <a:schemeClr val="tx1"/>
                </a:solidFill>
                <a:effectLst/>
                <a:latin typeface="+mn-lt"/>
                <a:ea typeface="+mn-ea"/>
                <a:cs typeface="+mn-cs"/>
              </a:rPr>
              <a:t>Côtes</a:t>
            </a:r>
            <a:r>
              <a:rPr lang="sv-SE" sz="1200" b="0" i="0" kern="1200" dirty="0">
                <a:solidFill>
                  <a:schemeClr val="tx1"/>
                </a:solidFill>
                <a:effectLst/>
                <a:latin typeface="+mn-lt"/>
                <a:ea typeface="+mn-ea"/>
                <a:cs typeface="+mn-cs"/>
              </a:rPr>
              <a:t> du Rhône omfattar mer är 40 000 hektar vinodlingar i södra Rhône.</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Vieilles</a:t>
            </a: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Vignes</a:t>
            </a:r>
            <a:r>
              <a:rPr lang="sv-SE" sz="1200" b="0" i="0" kern="1200" dirty="0">
                <a:solidFill>
                  <a:schemeClr val="tx1"/>
                </a:solidFill>
                <a:effectLst/>
                <a:latin typeface="+mn-lt"/>
                <a:ea typeface="+mn-ea"/>
                <a:cs typeface="+mn-cs"/>
              </a:rPr>
              <a:t> är franska för 'gamla vinstockar'. Ju äldre vinstockarna är desto mindre frukt ger de. Frukten som kommer från gamla vinstockar anses ofta vara av högre kvalitét. </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a:t>
            </a:r>
            <a:r>
              <a:rPr lang="sv-SE" sz="1200" b="0" i="0" kern="1200" dirty="0" err="1">
                <a:solidFill>
                  <a:schemeClr val="tx1"/>
                </a:solidFill>
                <a:effectLst/>
                <a:latin typeface="+mn-lt"/>
                <a:ea typeface="+mn-ea"/>
                <a:cs typeface="+mn-cs"/>
              </a:rPr>
              <a:t>Domaine</a:t>
            </a:r>
            <a:r>
              <a:rPr lang="sv-SE" sz="1200" b="0" i="0" kern="1200" dirty="0">
                <a:solidFill>
                  <a:schemeClr val="tx1"/>
                </a:solidFill>
                <a:effectLst/>
                <a:latin typeface="+mn-lt"/>
                <a:ea typeface="+mn-ea"/>
                <a:cs typeface="+mn-cs"/>
              </a:rPr>
              <a:t> Santa </a:t>
            </a:r>
            <a:r>
              <a:rPr lang="sv-SE" sz="1200" b="0" i="0" kern="1200" dirty="0" err="1">
                <a:solidFill>
                  <a:schemeClr val="tx1"/>
                </a:solidFill>
                <a:effectLst/>
                <a:latin typeface="+mn-lt"/>
                <a:ea typeface="+mn-ea"/>
                <a:cs typeface="+mn-cs"/>
              </a:rPr>
              <a:t>Duc</a:t>
            </a:r>
            <a:r>
              <a:rPr lang="sv-SE" sz="1200" b="0" i="0" kern="1200" dirty="0">
                <a:solidFill>
                  <a:schemeClr val="tx1"/>
                </a:solidFill>
                <a:effectLst/>
                <a:latin typeface="+mn-lt"/>
                <a:ea typeface="+mn-ea"/>
                <a:cs typeface="+mn-cs"/>
              </a:rPr>
              <a:t> är familjeägt och drivs idag av Yves </a:t>
            </a:r>
            <a:r>
              <a:rPr lang="sv-SE" sz="1200" b="0" i="0" kern="1200" dirty="0" err="1">
                <a:solidFill>
                  <a:schemeClr val="tx1"/>
                </a:solidFill>
                <a:effectLst/>
                <a:latin typeface="+mn-lt"/>
                <a:ea typeface="+mn-ea"/>
                <a:cs typeface="+mn-cs"/>
              </a:rPr>
              <a:t>Gras</a:t>
            </a:r>
            <a:r>
              <a:rPr lang="sv-SE" sz="1200" b="0" i="0" kern="1200" dirty="0">
                <a:solidFill>
                  <a:schemeClr val="tx1"/>
                </a:solidFill>
                <a:effectLst/>
                <a:latin typeface="+mn-lt"/>
                <a:ea typeface="+mn-ea"/>
                <a:cs typeface="+mn-cs"/>
              </a:rPr>
              <a:t> i fjärde generation.</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Egendomen spänner över 31 hektar varav 13 hektar är </a:t>
            </a:r>
            <a:r>
              <a:rPr lang="sv-SE" sz="1200" b="0" i="0" kern="1200" dirty="0" err="1">
                <a:solidFill>
                  <a:schemeClr val="tx1"/>
                </a:solidFill>
                <a:effectLst/>
                <a:latin typeface="+mn-lt"/>
                <a:ea typeface="+mn-ea"/>
                <a:cs typeface="+mn-cs"/>
              </a:rPr>
              <a:t>Gigondas</a:t>
            </a:r>
            <a:r>
              <a:rPr lang="sv-SE" sz="1200" b="0" i="0" kern="1200" dirty="0">
                <a:solidFill>
                  <a:schemeClr val="tx1"/>
                </a:solidFill>
                <a:effectLst/>
                <a:latin typeface="+mn-lt"/>
                <a:ea typeface="+mn-ea"/>
                <a:cs typeface="+mn-cs"/>
              </a:rPr>
              <a:t>, sex hektar </a:t>
            </a:r>
            <a:r>
              <a:rPr lang="sv-SE" sz="1200" b="0" i="0" kern="1200" dirty="0" err="1">
                <a:solidFill>
                  <a:schemeClr val="tx1"/>
                </a:solidFill>
                <a:effectLst/>
                <a:latin typeface="+mn-lt"/>
                <a:ea typeface="+mn-ea"/>
                <a:cs typeface="+mn-cs"/>
              </a:rPr>
              <a:t>Châteauneuf</a:t>
            </a:r>
            <a:r>
              <a:rPr lang="sv-SE" sz="1200" b="0" i="0" kern="1200" dirty="0">
                <a:solidFill>
                  <a:schemeClr val="tx1"/>
                </a:solidFill>
                <a:effectLst/>
                <a:latin typeface="+mn-lt"/>
                <a:ea typeface="+mn-ea"/>
                <a:cs typeface="+mn-cs"/>
              </a:rPr>
              <a:t>-du-</a:t>
            </a:r>
            <a:r>
              <a:rPr lang="sv-SE" sz="1200" b="0" i="0" kern="1200" dirty="0" err="1">
                <a:solidFill>
                  <a:schemeClr val="tx1"/>
                </a:solidFill>
                <a:effectLst/>
                <a:latin typeface="+mn-lt"/>
                <a:ea typeface="+mn-ea"/>
                <a:cs typeface="+mn-cs"/>
              </a:rPr>
              <a:t>Pape</a:t>
            </a:r>
            <a:r>
              <a:rPr lang="sv-SE" sz="1200" b="0" i="0" kern="1200" dirty="0">
                <a:solidFill>
                  <a:schemeClr val="tx1"/>
                </a:solidFill>
                <a:effectLst/>
                <a:latin typeface="+mn-lt"/>
                <a:ea typeface="+mn-ea"/>
                <a:cs typeface="+mn-cs"/>
              </a:rPr>
              <a:t> och resterande är </a:t>
            </a:r>
            <a:r>
              <a:rPr lang="sv-SE" sz="1200" b="0" i="0" kern="1200" dirty="0" err="1">
                <a:solidFill>
                  <a:schemeClr val="tx1"/>
                </a:solidFill>
                <a:effectLst/>
                <a:latin typeface="+mn-lt"/>
                <a:ea typeface="+mn-ea"/>
                <a:cs typeface="+mn-cs"/>
              </a:rPr>
              <a:t>Côtes</a:t>
            </a:r>
            <a:r>
              <a:rPr lang="sv-SE" sz="1200" b="0" i="0" kern="1200" dirty="0">
                <a:solidFill>
                  <a:schemeClr val="tx1"/>
                </a:solidFill>
                <a:effectLst/>
                <a:latin typeface="+mn-lt"/>
                <a:ea typeface="+mn-ea"/>
                <a:cs typeface="+mn-cs"/>
              </a:rPr>
              <a:t> du Rhône </a:t>
            </a:r>
            <a:r>
              <a:rPr lang="sv-SE" sz="1200" b="0" i="0" kern="1200" dirty="0" err="1">
                <a:solidFill>
                  <a:schemeClr val="tx1"/>
                </a:solidFill>
                <a:effectLst/>
                <a:latin typeface="+mn-lt"/>
                <a:ea typeface="+mn-ea"/>
                <a:cs typeface="+mn-cs"/>
              </a:rPr>
              <a:t>Villages</a:t>
            </a:r>
            <a:r>
              <a:rPr lang="sv-SE" sz="1200" b="0" i="0" kern="1200" dirty="0">
                <a:solidFill>
                  <a:schemeClr val="tx1"/>
                </a:solidFill>
                <a:effectLst/>
                <a:latin typeface="+mn-lt"/>
                <a:ea typeface="+mn-ea"/>
                <a:cs typeface="+mn-cs"/>
              </a:rPr>
              <a:t> och Vin de </a:t>
            </a:r>
            <a:r>
              <a:rPr lang="sv-SE" sz="1200" b="0" i="0" kern="1200" dirty="0" err="1">
                <a:solidFill>
                  <a:schemeClr val="tx1"/>
                </a:solidFill>
                <a:effectLst/>
                <a:latin typeface="+mn-lt"/>
                <a:ea typeface="+mn-ea"/>
                <a:cs typeface="+mn-cs"/>
              </a:rPr>
              <a:t>Pays</a:t>
            </a:r>
            <a:r>
              <a:rPr lang="sv-SE"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Jordmånen är röd lera.</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Vinet har jäst på ståltank utan tillsatt jäst.</a:t>
            </a: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 Lagrats på ståltank.</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sz="1200" b="0" i="0" kern="1200" dirty="0">
                <a:solidFill>
                  <a:schemeClr val="tx1"/>
                </a:solidFill>
                <a:effectLst/>
                <a:latin typeface="+mn-lt"/>
                <a:ea typeface="+mn-ea"/>
                <a:cs typeface="+mn-cs"/>
              </a:rPr>
              <a:t>Karta: </a:t>
            </a:r>
            <a:r>
              <a:rPr lang="sv-SE" sz="1200" b="0" i="0" kern="1200" dirty="0" err="1">
                <a:solidFill>
                  <a:schemeClr val="tx1"/>
                </a:solidFill>
                <a:effectLst/>
                <a:latin typeface="+mn-lt"/>
                <a:ea typeface="+mn-ea"/>
                <a:cs typeface="+mn-cs"/>
              </a:rPr>
              <a:t>https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shop.winefolly.com</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collections</a:t>
            </a:r>
            <a:r>
              <a:rPr lang="sv-SE" sz="1200" b="0" i="0" kern="1200" dirty="0">
                <a:solidFill>
                  <a:schemeClr val="tx1"/>
                </a:solidFill>
                <a:effectLst/>
                <a:latin typeface="+mn-lt"/>
                <a:ea typeface="+mn-ea"/>
                <a:cs typeface="+mn-cs"/>
              </a:rPr>
              <a:t>/regional-</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maps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products</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rhone</a:t>
            </a:r>
            <a:r>
              <a:rPr lang="sv-SE" sz="1200" b="0" i="0" kern="1200" dirty="0">
                <a:solidFill>
                  <a:schemeClr val="tx1"/>
                </a:solidFill>
                <a:effectLst/>
                <a:latin typeface="+mn-lt"/>
                <a:ea typeface="+mn-ea"/>
                <a:cs typeface="+mn-cs"/>
              </a:rPr>
              <a:t>-</a:t>
            </a:r>
            <a:r>
              <a:rPr lang="sv-SE" sz="1200" b="0" i="0" kern="1200" dirty="0" err="1">
                <a:solidFill>
                  <a:schemeClr val="tx1"/>
                </a:solidFill>
                <a:effectLst/>
                <a:latin typeface="+mn-lt"/>
                <a:ea typeface="+mn-ea"/>
                <a:cs typeface="+mn-cs"/>
              </a:rPr>
              <a:t>wine</a:t>
            </a:r>
            <a:r>
              <a:rPr lang="sv-SE" sz="1200" b="0" i="0" kern="1200" dirty="0">
                <a:solidFill>
                  <a:schemeClr val="tx1"/>
                </a:solidFill>
                <a:effectLst/>
                <a:latin typeface="+mn-lt"/>
                <a:ea typeface="+mn-ea"/>
                <a:cs typeface="+mn-cs"/>
              </a:rPr>
              <a:t>-region-</a:t>
            </a:r>
            <a:r>
              <a:rPr lang="sv-SE" sz="1200" b="0" i="0" kern="1200" dirty="0" err="1">
                <a:solidFill>
                  <a:schemeClr val="tx1"/>
                </a:solidFill>
                <a:effectLst/>
                <a:latin typeface="+mn-lt"/>
                <a:ea typeface="+mn-ea"/>
                <a:cs typeface="+mn-cs"/>
              </a:rPr>
              <a:t>map</a:t>
            </a:r>
            <a:r>
              <a:rPr lang="sv-SE" sz="1200" b="0" i="0" kern="1200" dirty="0">
                <a:solidFill>
                  <a:schemeClr val="tx1"/>
                </a:solidFill>
                <a:effectLst/>
                <a:latin typeface="+mn-lt"/>
                <a:ea typeface="+mn-ea"/>
                <a:cs typeface="+mn-cs"/>
              </a:rPr>
              <a:t>-poster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sz="1200" b="0" i="0" kern="1200" dirty="0">
              <a:solidFill>
                <a:schemeClr val="tx1"/>
              </a:solidFill>
              <a:effectLst/>
              <a:latin typeface="+mn-lt"/>
              <a:ea typeface="+mn-ea"/>
              <a:cs typeface="+mn-cs"/>
            </a:endParaRPr>
          </a:p>
          <a:p>
            <a:r>
              <a:rPr lang="sv-SE" sz="1200" b="1" kern="1200" dirty="0">
                <a:solidFill>
                  <a:schemeClr val="tx1"/>
                </a:solidFill>
                <a:effectLst/>
                <a:latin typeface="+mn-lt"/>
                <a:ea typeface="+mn-ea"/>
                <a:cs typeface="+mn-cs"/>
              </a:rPr>
              <a:t>Doft: </a:t>
            </a:r>
            <a:r>
              <a:rPr lang="sv-SE" sz="1200" b="0" i="0" kern="1200" dirty="0">
                <a:solidFill>
                  <a:schemeClr val="tx1"/>
                </a:solidFill>
                <a:effectLst/>
                <a:latin typeface="+mn-lt"/>
                <a:ea typeface="+mn-ea"/>
                <a:cs typeface="+mn-cs"/>
              </a:rPr>
              <a:t>Kryddig, fruktig doft med inslag av björnbär, lavendel, mörka körsbär, lagerblad, hallon och svartpeppar.</a:t>
            </a:r>
          </a:p>
          <a:p>
            <a:r>
              <a:rPr lang="sv-SE" sz="1200" b="1" kern="1200" dirty="0">
                <a:solidFill>
                  <a:schemeClr val="tx1"/>
                </a:solidFill>
                <a:effectLst/>
                <a:latin typeface="+mn-lt"/>
                <a:ea typeface="+mn-ea"/>
                <a:cs typeface="+mn-cs"/>
              </a:rPr>
              <a:t>Smak: </a:t>
            </a:r>
            <a:r>
              <a:rPr lang="sv-SE" sz="1200" b="0" i="0" kern="1200" dirty="0">
                <a:solidFill>
                  <a:schemeClr val="tx1"/>
                </a:solidFill>
                <a:effectLst/>
                <a:latin typeface="+mn-lt"/>
                <a:ea typeface="+mn-ea"/>
                <a:cs typeface="+mn-cs"/>
              </a:rPr>
              <a:t>Kryddig, fruktig smak med inslag av skogshallon, lagerblad, blåbär, lakrits och svartpeppar.</a:t>
            </a:r>
            <a:br>
              <a:rPr lang="sv-SE" sz="1200" kern="1200" dirty="0">
                <a:solidFill>
                  <a:schemeClr val="tx1"/>
                </a:solidFill>
                <a:effectLst/>
                <a:latin typeface="+mn-lt"/>
                <a:ea typeface="+mn-ea"/>
                <a:cs typeface="+mn-cs"/>
              </a:rPr>
            </a:br>
            <a:endParaRPr lang="sv-SE" sz="1200" kern="1200" dirty="0">
              <a:solidFill>
                <a:schemeClr val="tx1"/>
              </a:solidFill>
              <a:effectLst/>
              <a:latin typeface="+mn-lt"/>
              <a:ea typeface="+mn-ea"/>
              <a:cs typeface="+mn-cs"/>
            </a:endParaRPr>
          </a:p>
          <a:p>
            <a:endParaRPr lang="sv-SE" dirty="0"/>
          </a:p>
        </p:txBody>
      </p:sp>
      <p:sp>
        <p:nvSpPr>
          <p:cNvPr id="4" name="Platshållare för bildnummer 3"/>
          <p:cNvSpPr>
            <a:spLocks noGrp="1"/>
          </p:cNvSpPr>
          <p:nvPr>
            <p:ph type="sldNum" sz="quarter" idx="5"/>
          </p:nvPr>
        </p:nvSpPr>
        <p:spPr/>
        <p:txBody>
          <a:bodyPr/>
          <a:lstStyle/>
          <a:p>
            <a:fld id="{D18F1CD7-E2BE-4A67-8207-E60D11195459}" type="slidenum">
              <a:rPr lang="en-GB" smtClean="0"/>
              <a:t>7</a:t>
            </a:fld>
            <a:endParaRPr lang="en-GB"/>
          </a:p>
        </p:txBody>
      </p:sp>
    </p:spTree>
    <p:extLst>
      <p:ext uri="{BB962C8B-B14F-4D97-AF65-F5344CB8AC3E}">
        <p14:creationId xmlns:p14="http://schemas.microsoft.com/office/powerpoint/2010/main" val="134568321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Startbild 1">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30100" cy="214619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1543050" y="4876887"/>
            <a:ext cx="9144000" cy="479198"/>
          </a:xfrm>
        </p:spPr>
        <p:txBody>
          <a:bodyPr/>
          <a:lstStyle>
            <a:lvl1pPr marL="0" indent="0" algn="ctr">
              <a:buNone/>
              <a:defRPr sz="4000" b="0" cap="all" spc="20" baseline="0">
                <a:solidFill>
                  <a:schemeClr val="tx1"/>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2" name="Rubrik 1">
            <a:extLst>
              <a:ext uri="{FF2B5EF4-FFF2-40B4-BE49-F238E27FC236}">
                <a16:creationId xmlns:a16="http://schemas.microsoft.com/office/drawing/2014/main" id="{A258EC79-F416-4E3D-A67E-4A13E8004581}"/>
              </a:ext>
            </a:extLst>
          </p:cNvPr>
          <p:cNvSpPr>
            <a:spLocks noGrp="1"/>
          </p:cNvSpPr>
          <p:nvPr>
            <p:ph type="ctrTitle" hasCustomPrompt="1"/>
          </p:nvPr>
        </p:nvSpPr>
        <p:spPr>
          <a:xfrm>
            <a:off x="1543050" y="4360180"/>
            <a:ext cx="9144000" cy="479198"/>
          </a:xfrm>
          <a:prstGeom prst="rect">
            <a:avLst/>
          </a:prstGeom>
          <a:noFill/>
        </p:spPr>
        <p:txBody>
          <a:bodyPr anchor="b">
            <a:noAutofit/>
          </a:bodyPr>
          <a:lstStyle>
            <a:lvl1pPr algn="ctr">
              <a:defRPr sz="2800" cap="none" spc="20" baseline="0">
                <a:solidFill>
                  <a:schemeClr val="tx1"/>
                </a:solidFill>
                <a:latin typeface="Arial Narrow" panose="020B0606020202030204" pitchFamily="34" charset="0"/>
              </a:defRPr>
            </a:lvl1pPr>
          </a:lstStyle>
          <a:p>
            <a:r>
              <a:rPr lang="sv-SE" dirty="0"/>
              <a:t>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10" name="Platshållare för text 9">
            <a:extLst>
              <a:ext uri="{FF2B5EF4-FFF2-40B4-BE49-F238E27FC236}">
                <a16:creationId xmlns:a16="http://schemas.microsoft.com/office/drawing/2014/main" id="{5B20405F-AEE2-43B3-9FC7-8BB211735A4B}"/>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solidFill>
                  <a:schemeClr val="tx1"/>
                </a:solidFill>
              </a:defRPr>
            </a:lvl1pPr>
          </a:lstStyle>
          <a:p>
            <a:pPr lvl="0"/>
            <a:r>
              <a:rPr lang="sv-SE" dirty="0"/>
              <a:t>Bildreferens</a:t>
            </a:r>
          </a:p>
        </p:txBody>
      </p:sp>
      <p:pic>
        <p:nvPicPr>
          <p:cNvPr id="7" name="Bildobjekt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038600" y="3449534"/>
            <a:ext cx="3860183" cy="873137"/>
          </a:xfrm>
          <a:prstGeom prst="rect">
            <a:avLst/>
          </a:prstGeom>
        </p:spPr>
      </p:pic>
    </p:spTree>
    <p:extLst>
      <p:ext uri="{BB962C8B-B14F-4D97-AF65-F5344CB8AC3E}">
        <p14:creationId xmlns:p14="http://schemas.microsoft.com/office/powerpoint/2010/main" val="317769262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Rubrik och mind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3203794811"/>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Rubrik och mindre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093328414"/>
      </p:ext>
    </p:extLst>
  </p:cSld>
  <p:clrMapOvr>
    <a:masterClrMapping/>
  </p:clrMapOvr>
  <p:extLst mod="1">
    <p:ext uri="{DCECCB84-F9BA-43D5-87BE-67443E8EF086}">
      <p15:sldGuideLst xmlns:p15="http://schemas.microsoft.com/office/powerpoint/2012/main"/>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Färgad platta,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180975" indent="-180975">
              <a:spcBef>
                <a:spcPts val="0"/>
              </a:spcBef>
              <a:spcAft>
                <a:spcPts val="1200"/>
              </a:spcAft>
              <a:buFont typeface="Arial" panose="020B0604020202020204" pitchFamily="34" charset="0"/>
              <a:buChar char="•"/>
              <a:defRPr sz="2000"/>
            </a:lvl1pPr>
            <a:lvl2pPr marL="358775" indent="-228600">
              <a:defRPr sz="1800"/>
            </a:lvl2pPr>
            <a:lvl3pPr marL="625475" indent="-228600">
              <a:defRPr sz="1600"/>
            </a:lvl3pPr>
            <a:lvl4pPr marL="890588" indent="-228600">
              <a:defRPr sz="1400"/>
            </a:lvl4pPr>
            <a:lvl5pPr marL="1168400" indent="-228600">
              <a:defRPr sz="1400"/>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Tree>
    <p:extLst>
      <p:ext uri="{BB962C8B-B14F-4D97-AF65-F5344CB8AC3E}">
        <p14:creationId xmlns:p14="http://schemas.microsoft.com/office/powerpoint/2010/main" val="2858575931"/>
      </p:ext>
    </p:extLst>
  </p:cSld>
  <p:clrMapOvr>
    <a:masterClrMapping/>
  </p:clrMapOvr>
  <p:extLst>
    <p:ext uri="{DCECCB84-F9BA-43D5-87BE-67443E8EF086}">
      <p15:sldGuideLst xmlns:p15="http://schemas.microsoft.com/office/powerpoint/2012/main"/>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Färgad platta, Bild Rubrik och mindre innehåll">
    <p:spTree>
      <p:nvGrpSpPr>
        <p:cNvPr id="1" name=""/>
        <p:cNvGrpSpPr/>
        <p:nvPr/>
      </p:nvGrpSpPr>
      <p:grpSpPr>
        <a:xfrm>
          <a:off x="0" y="0"/>
          <a:ext cx="0" cy="0"/>
          <a:chOff x="0" y="0"/>
          <a:chExt cx="0" cy="0"/>
        </a:xfrm>
      </p:grpSpPr>
      <p:sp>
        <p:nvSpPr>
          <p:cNvPr id="2" name="Rektangel 1">
            <a:extLst>
              <a:ext uri="{FF2B5EF4-FFF2-40B4-BE49-F238E27FC236}">
                <a16:creationId xmlns:a16="http://schemas.microsoft.com/office/drawing/2014/main" id="{4396F7D7-CC63-4891-88F0-FDA9F4E6A0DD}"/>
              </a:ext>
            </a:extLst>
          </p:cNvPr>
          <p:cNvSpPr/>
          <p:nvPr userDrawn="1"/>
        </p:nvSpPr>
        <p:spPr>
          <a:xfrm>
            <a:off x="-1" y="0"/>
            <a:ext cx="2268639" cy="685800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8" name="Platshållare för text 7">
            <a:extLst>
              <a:ext uri="{FF2B5EF4-FFF2-40B4-BE49-F238E27FC236}">
                <a16:creationId xmlns:a16="http://schemas.microsoft.com/office/drawing/2014/main" id="{7D139995-6B95-41C5-ADFE-011D02D2E779}"/>
              </a:ext>
            </a:extLst>
          </p:cNvPr>
          <p:cNvSpPr>
            <a:spLocks noGrp="1"/>
          </p:cNvSpPr>
          <p:nvPr>
            <p:ph type="body" sz="quarter" idx="13"/>
          </p:nvPr>
        </p:nvSpPr>
        <p:spPr>
          <a:xfrm>
            <a:off x="227013" y="1279406"/>
            <a:ext cx="1960602" cy="3432508"/>
          </a:xfrm>
        </p:spPr>
        <p:txBody>
          <a:bodyPr/>
          <a:lstStyle>
            <a:lvl1pPr marL="0" indent="0">
              <a:spcBef>
                <a:spcPts val="0"/>
              </a:spcBef>
              <a:spcAft>
                <a:spcPts val="1200"/>
              </a:spcAft>
              <a:buFont typeface="Arial" panose="020B0604020202020204" pitchFamily="34" charset="0"/>
              <a:buNone/>
              <a:defRPr sz="2000">
                <a:solidFill>
                  <a:schemeClr val="bg1"/>
                </a:solidFill>
              </a:defRPr>
            </a:lvl1pPr>
            <a:lvl2pPr marL="130175" indent="0">
              <a:buNone/>
              <a:defRPr sz="1800">
                <a:solidFill>
                  <a:schemeClr val="bg1"/>
                </a:solidFill>
              </a:defRPr>
            </a:lvl2pPr>
            <a:lvl3pPr marL="396875" indent="0">
              <a:buNone/>
              <a:defRPr sz="1600">
                <a:solidFill>
                  <a:schemeClr val="bg1"/>
                </a:solidFill>
              </a:defRPr>
            </a:lvl3pPr>
            <a:lvl4pPr marL="661988" indent="0">
              <a:buNone/>
              <a:defRPr sz="1400">
                <a:solidFill>
                  <a:schemeClr val="bg1"/>
                </a:solidFill>
              </a:defRPr>
            </a:lvl4pPr>
            <a:lvl5pPr marL="939800" indent="0">
              <a:buNone/>
              <a:defRPr sz="1400">
                <a:solidFill>
                  <a:schemeClr val="bg1"/>
                </a:solidFill>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4D90BC93-5576-40C6-B699-D11C99FD0FB9}"/>
              </a:ext>
            </a:extLst>
          </p:cNvPr>
          <p:cNvSpPr>
            <a:spLocks noGrp="1"/>
          </p:cNvSpPr>
          <p:nvPr>
            <p:ph type="body" sz="quarter" idx="14" hasCustomPrompt="1"/>
          </p:nvPr>
        </p:nvSpPr>
        <p:spPr>
          <a:xfrm>
            <a:off x="2673533" y="6577014"/>
            <a:ext cx="3060700" cy="280987"/>
          </a:xfrm>
        </p:spPr>
        <p:txBody>
          <a:bodyPr anchor="ctr" anchorCtr="0"/>
          <a:lstStyle>
            <a:lvl1pPr marL="0" indent="0">
              <a:buNone/>
              <a:defRPr sz="1000"/>
            </a:lvl1pPr>
            <a:lvl2pPr marL="457200" indent="0">
              <a:buNone/>
              <a:defRPr sz="1000"/>
            </a:lvl2pPr>
          </a:lstStyle>
          <a:p>
            <a:pPr lvl="0"/>
            <a:r>
              <a:rPr lang="sv-SE" dirty="0"/>
              <a:t>Bildreferens</a:t>
            </a:r>
          </a:p>
        </p:txBody>
      </p:sp>
      <p:sp>
        <p:nvSpPr>
          <p:cNvPr id="9" name="Platshållare för bild 11">
            <a:extLst>
              <a:ext uri="{FF2B5EF4-FFF2-40B4-BE49-F238E27FC236}">
                <a16:creationId xmlns:a16="http://schemas.microsoft.com/office/drawing/2014/main" id="{86D2D5A2-D772-42BE-89E7-862CBE71D80D}"/>
              </a:ext>
            </a:extLst>
          </p:cNvPr>
          <p:cNvSpPr>
            <a:spLocks noGrp="1"/>
          </p:cNvSpPr>
          <p:nvPr>
            <p:ph type="pic" sz="quarter" idx="15"/>
          </p:nvPr>
        </p:nvSpPr>
        <p:spPr>
          <a:xfrm>
            <a:off x="2268638" y="0"/>
            <a:ext cx="9923362" cy="6308384"/>
          </a:xfrm>
        </p:spPr>
        <p:txBody>
          <a:bodyPr/>
          <a:lstStyle>
            <a:lvl1pPr marL="0" indent="0">
              <a:buNone/>
              <a:defRPr sz="1400"/>
            </a:lvl1pPr>
          </a:lstStyle>
          <a:p>
            <a:r>
              <a:rPr lang="sv-SE"/>
              <a:t>Klicka på ikonen för att lägga till en bild</a:t>
            </a:r>
            <a:endParaRPr lang="sv-SE" dirty="0"/>
          </a:p>
        </p:txBody>
      </p:sp>
    </p:spTree>
    <p:extLst>
      <p:ext uri="{BB962C8B-B14F-4D97-AF65-F5344CB8AC3E}">
        <p14:creationId xmlns:p14="http://schemas.microsoft.com/office/powerpoint/2010/main" val="854842209"/>
      </p:ext>
    </p:extLst>
  </p:cSld>
  <p:clrMapOvr>
    <a:masterClrMapping/>
  </p:clrMapOvr>
  <p:extLst mod="1">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vällens viner med bild">
    <p:spTree>
      <p:nvGrpSpPr>
        <p:cNvPr id="1" name=""/>
        <p:cNvGrpSpPr/>
        <p:nvPr/>
      </p:nvGrpSpPr>
      <p:grpSpPr>
        <a:xfrm>
          <a:off x="0" y="0"/>
          <a:ext cx="0" cy="0"/>
          <a:chOff x="0" y="0"/>
          <a:chExt cx="0" cy="0"/>
        </a:xfrm>
      </p:grpSpPr>
      <p:sp>
        <p:nvSpPr>
          <p:cNvPr id="7" name="Platshållare för bild 6">
            <a:extLst>
              <a:ext uri="{FF2B5EF4-FFF2-40B4-BE49-F238E27FC236}">
                <a16:creationId xmlns:a16="http://schemas.microsoft.com/office/drawing/2014/main" id="{A517A74E-467F-4389-81F2-7AFD17F5FF93}"/>
              </a:ext>
            </a:extLst>
          </p:cNvPr>
          <p:cNvSpPr>
            <a:spLocks noGrp="1"/>
          </p:cNvSpPr>
          <p:nvPr>
            <p:ph type="pic" sz="quarter" idx="13"/>
          </p:nvPr>
        </p:nvSpPr>
        <p:spPr>
          <a:xfrm>
            <a:off x="0" y="0"/>
            <a:ext cx="2164466" cy="6858000"/>
          </a:xfrm>
          <a:solidFill>
            <a:schemeClr val="bg2"/>
          </a:solidFill>
        </p:spPr>
        <p:txBody>
          <a:bodyPr/>
          <a:lstStyle>
            <a:lvl1pPr marL="0" indent="0">
              <a:buNone/>
              <a:defRPr sz="1400"/>
            </a:lvl1pPr>
          </a:lstStyle>
          <a:p>
            <a:r>
              <a:rPr lang="sv-SE"/>
              <a:t>Klicka på ikonen för att lägga till en bild</a:t>
            </a:r>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502568" y="1268413"/>
            <a:ext cx="9086249" cy="5170646"/>
          </a:xfrm>
        </p:spPr>
        <p:txBody>
          <a:bodyPr/>
          <a:lstStyle>
            <a:lvl1pPr marL="457200" indent="-457200">
              <a:lnSpc>
                <a:spcPct val="90000"/>
              </a:lnSpc>
              <a:spcBef>
                <a:spcPts val="1000"/>
              </a:spcBef>
              <a:buFont typeface="+mj-lt"/>
              <a:buAutoNum type="arabicPeriod"/>
              <a:defRPr sz="2000">
                <a:solidFill>
                  <a:schemeClr val="tx1"/>
                </a:solidFill>
                <a:latin typeface="Arial Narrow" panose="020B0606020202030204" pitchFamily="34" charset="0"/>
              </a:defRPr>
            </a:lvl1pPr>
            <a:lvl2pPr>
              <a:lnSpc>
                <a:spcPct val="90000"/>
              </a:lnSpc>
              <a:spcBef>
                <a:spcPts val="1000"/>
              </a:spcBef>
              <a:defRPr sz="1800">
                <a:solidFill>
                  <a:schemeClr val="tx1"/>
                </a:solidFill>
                <a:latin typeface="Arial Narrow" panose="020B0606020202030204" pitchFamily="34" charset="0"/>
              </a:defRPr>
            </a:lvl2pPr>
            <a:lvl3pPr>
              <a:lnSpc>
                <a:spcPct val="90000"/>
              </a:lnSpc>
              <a:spcBef>
                <a:spcPts val="1000"/>
              </a:spcBef>
              <a:defRPr sz="1600">
                <a:solidFill>
                  <a:schemeClr val="tx1"/>
                </a:solidFill>
                <a:latin typeface="Arial Narrow" panose="020B0606020202030204" pitchFamily="34" charset="0"/>
              </a:defRPr>
            </a:lvl3pPr>
            <a:lvl4pPr>
              <a:lnSpc>
                <a:spcPct val="90000"/>
              </a:lnSpc>
              <a:spcBef>
                <a:spcPts val="1000"/>
              </a:spcBef>
              <a:defRPr sz="1400">
                <a:solidFill>
                  <a:schemeClr val="tx1"/>
                </a:solidFill>
                <a:latin typeface="Arial Narrow" panose="020B0606020202030204" pitchFamily="34" charset="0"/>
              </a:defRPr>
            </a:lvl4pPr>
            <a:lvl5pPr>
              <a:lnSpc>
                <a:spcPct val="90000"/>
              </a:lnSpc>
              <a:spcBef>
                <a:spcPts val="1000"/>
              </a:spcBef>
              <a:defRPr sz="1400">
                <a:solidFill>
                  <a:schemeClr val="tx1"/>
                </a:solidFill>
                <a:latin typeface="Arial Narrow" panose="020B0606020202030204" pitchFamily="34" charset="0"/>
              </a:defRPr>
            </a:lvl5p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3" name="Platshållare för text 2">
            <a:extLst>
              <a:ext uri="{FF2B5EF4-FFF2-40B4-BE49-F238E27FC236}">
                <a16:creationId xmlns:a16="http://schemas.microsoft.com/office/drawing/2014/main" id="{4848CA84-BB7F-46F3-90D6-BA9FE29DDEF1}"/>
              </a:ext>
            </a:extLst>
          </p:cNvPr>
          <p:cNvSpPr>
            <a:spLocks noGrp="1"/>
          </p:cNvSpPr>
          <p:nvPr>
            <p:ph type="body" sz="quarter" idx="15" hasCustomPrompt="1"/>
          </p:nvPr>
        </p:nvSpPr>
        <p:spPr>
          <a:xfrm>
            <a:off x="2673533" y="6577014"/>
            <a:ext cx="3060700" cy="280987"/>
          </a:xfrm>
        </p:spPr>
        <p:txBody>
          <a:bodyPr anchor="ctr" anchorCtr="0"/>
          <a:lstStyle>
            <a:lvl1pPr marL="0" indent="0">
              <a:buNone/>
              <a:defRPr sz="1000" i="1"/>
            </a:lvl1pPr>
          </a:lstStyle>
          <a:p>
            <a:pPr lvl="0"/>
            <a:r>
              <a:rPr lang="sv-SE"/>
              <a:t>Bildreferens</a:t>
            </a:r>
            <a:endParaRPr lang="sv-SE" dirty="0"/>
          </a:p>
        </p:txBody>
      </p:sp>
    </p:spTree>
    <p:extLst>
      <p:ext uri="{BB962C8B-B14F-4D97-AF65-F5344CB8AC3E}">
        <p14:creationId xmlns:p14="http://schemas.microsoft.com/office/powerpoint/2010/main" val="1613142595"/>
      </p:ext>
    </p:extLst>
  </p:cSld>
  <p:clrMapOvr>
    <a:masterClrMapping/>
  </p:clrMapOvr>
  <p:extLst mod="1">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vällens viner utan 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a:solidFill>
            <a:schemeClr val="accent1">
              <a:alpha val="69804"/>
            </a:schemeClr>
          </a:solidFill>
        </p:spPr>
        <p:txBody>
          <a:bodyPr/>
          <a:lstStyle>
            <a:lvl1pPr>
              <a:defRPr>
                <a:solidFill>
                  <a:schemeClr val="bg1"/>
                </a:solidFill>
              </a:defRPr>
            </a:lvl1pPr>
          </a:lstStyle>
          <a:p>
            <a:r>
              <a:rPr lang="sv-SE"/>
              <a:t>Klicka här för att ändra format</a:t>
            </a:r>
            <a:endParaRPr lang="sv-SE" dirty="0"/>
          </a:p>
        </p:txBody>
      </p:sp>
      <p:sp>
        <p:nvSpPr>
          <p:cNvPr id="11" name="Platshållare för text 10">
            <a:extLst>
              <a:ext uri="{FF2B5EF4-FFF2-40B4-BE49-F238E27FC236}">
                <a16:creationId xmlns:a16="http://schemas.microsoft.com/office/drawing/2014/main" id="{8B7A99FE-7CB3-468E-9FB8-0EFE11CB148A}"/>
              </a:ext>
            </a:extLst>
          </p:cNvPr>
          <p:cNvSpPr>
            <a:spLocks noGrp="1"/>
          </p:cNvSpPr>
          <p:nvPr>
            <p:ph type="body" sz="quarter" idx="14"/>
          </p:nvPr>
        </p:nvSpPr>
        <p:spPr>
          <a:xfrm>
            <a:off x="227014" y="1268413"/>
            <a:ext cx="11126786" cy="5170646"/>
          </a:xfrm>
        </p:spPr>
        <p:txBody>
          <a:bodyPr/>
          <a:lstStyle>
            <a:lvl1pPr marL="457200" indent="-457200">
              <a:lnSpc>
                <a:spcPct val="90000"/>
              </a:lnSpc>
              <a:buFont typeface="+mj-lt"/>
              <a:buAutoNum type="arabicPeriod"/>
              <a:defRPr lang="sv-SE" sz="2000" kern="1200" dirty="0" smtClean="0">
                <a:solidFill>
                  <a:schemeClr val="tx1"/>
                </a:solidFill>
                <a:latin typeface="Arial Narrow" panose="020B0606020202030204" pitchFamily="34" charset="0"/>
                <a:ea typeface="+mn-ea"/>
                <a:cs typeface="+mn-cs"/>
              </a:defRPr>
            </a:lvl1pPr>
            <a:lvl2pPr>
              <a:lnSpc>
                <a:spcPct val="90000"/>
              </a:lnSpc>
              <a:defRPr sz="2000">
                <a:solidFill>
                  <a:schemeClr val="tx1"/>
                </a:solidFill>
                <a:latin typeface="Arial Narrow" panose="020B0606020202030204" pitchFamily="34" charset="0"/>
              </a:defRPr>
            </a:lvl2pPr>
            <a:lvl3pPr>
              <a:lnSpc>
                <a:spcPct val="90000"/>
              </a:lnSpc>
              <a:defRPr sz="1800">
                <a:solidFill>
                  <a:schemeClr val="tx1"/>
                </a:solidFill>
                <a:latin typeface="Arial Narrow" panose="020B0606020202030204" pitchFamily="34" charset="0"/>
              </a:defRPr>
            </a:lvl3pPr>
            <a:lvl4pPr>
              <a:lnSpc>
                <a:spcPct val="90000"/>
              </a:lnSpc>
              <a:defRPr sz="1600">
                <a:solidFill>
                  <a:schemeClr val="tx1"/>
                </a:solidFill>
                <a:latin typeface="Arial Narrow" panose="020B0606020202030204" pitchFamily="34" charset="0"/>
              </a:defRPr>
            </a:lvl4pPr>
            <a:lvl5pPr>
              <a:lnSpc>
                <a:spcPct val="90000"/>
              </a:lnSpc>
              <a:defRPr sz="1600">
                <a:solidFill>
                  <a:schemeClr val="tx1"/>
                </a:solidFill>
                <a:latin typeface="Arial Narrow" panose="020B0606020202030204" pitchFamily="34" charset="0"/>
              </a:defRPr>
            </a:lvl5pPr>
          </a:lstStyle>
          <a:p>
            <a:pPr marL="457200" lvl="0" indent="-457200" algn="l" defTabSz="914400" rtl="0" eaLnBrk="1" latinLnBrk="0" hangingPunct="1">
              <a:lnSpc>
                <a:spcPct val="150000"/>
              </a:lnSpc>
              <a:spcBef>
                <a:spcPts val="0"/>
              </a:spcBef>
              <a:buFont typeface="+mj-lt"/>
              <a:buAutoNum type="arabicPeriod"/>
            </a:pPr>
            <a:r>
              <a:rPr lang="sv-SE"/>
              <a:t>Redigera format för bakgrundstext</a:t>
            </a:r>
          </a:p>
          <a:p>
            <a:pPr marL="457200" lvl="1" indent="-457200" algn="l" defTabSz="914400" rtl="0" eaLnBrk="1" latinLnBrk="0" hangingPunct="1">
              <a:lnSpc>
                <a:spcPct val="150000"/>
              </a:lnSpc>
              <a:spcBef>
                <a:spcPts val="0"/>
              </a:spcBef>
              <a:buFont typeface="+mj-lt"/>
              <a:buAutoNum type="arabicPeriod"/>
            </a:pPr>
            <a:r>
              <a:rPr lang="sv-SE"/>
              <a:t>Nivå två</a:t>
            </a:r>
          </a:p>
          <a:p>
            <a:pPr marL="457200" lvl="2" indent="-457200" algn="l" defTabSz="914400" rtl="0" eaLnBrk="1" latinLnBrk="0" hangingPunct="1">
              <a:lnSpc>
                <a:spcPct val="150000"/>
              </a:lnSpc>
              <a:spcBef>
                <a:spcPts val="0"/>
              </a:spcBef>
              <a:buFont typeface="+mj-lt"/>
              <a:buAutoNum type="arabicPeriod"/>
            </a:pPr>
            <a:r>
              <a:rPr lang="sv-SE"/>
              <a:t>Nivå tre</a:t>
            </a:r>
          </a:p>
          <a:p>
            <a:pPr marL="457200" lvl="3" indent="-457200" algn="l" defTabSz="914400" rtl="0" eaLnBrk="1" latinLnBrk="0" hangingPunct="1">
              <a:lnSpc>
                <a:spcPct val="150000"/>
              </a:lnSpc>
              <a:spcBef>
                <a:spcPts val="0"/>
              </a:spcBef>
              <a:buFont typeface="+mj-lt"/>
              <a:buAutoNum type="arabicPeriod"/>
            </a:pPr>
            <a:r>
              <a:rPr lang="sv-SE"/>
              <a:t>Nivå fyra</a:t>
            </a:r>
          </a:p>
          <a:p>
            <a:pPr marL="457200" lvl="4" indent="-457200" algn="l" defTabSz="914400" rtl="0" eaLnBrk="1" latinLnBrk="0" hangingPunct="1">
              <a:lnSpc>
                <a:spcPct val="150000"/>
              </a:lnSpc>
              <a:spcBef>
                <a:spcPts val="0"/>
              </a:spcBef>
              <a:buFont typeface="+mj-lt"/>
              <a:buAutoNum type="arabicPeriod"/>
            </a:pPr>
            <a:r>
              <a:rPr lang="sv-SE"/>
              <a:t>Nivå fem</a:t>
            </a:r>
            <a:endParaRPr lang="sv-SE" dirty="0"/>
          </a:p>
        </p:txBody>
      </p:sp>
    </p:spTree>
    <p:extLst>
      <p:ext uri="{BB962C8B-B14F-4D97-AF65-F5344CB8AC3E}">
        <p14:creationId xmlns:p14="http://schemas.microsoft.com/office/powerpoint/2010/main" val="3873178913"/>
      </p:ext>
    </p:extLst>
  </p:cSld>
  <p:clrMapOvr>
    <a:masterClrMapping/>
  </p:clrMapOvr>
  <p:extLst mod="1">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lutsida">
    <p:bg>
      <p:bgPr>
        <a:solidFill>
          <a:schemeClr val="accent6"/>
        </a:solidFill>
        <a:effectLst/>
      </p:bgPr>
    </p:bg>
    <p:spTree>
      <p:nvGrpSpPr>
        <p:cNvPr id="1" name=""/>
        <p:cNvGrpSpPr/>
        <p:nvPr/>
      </p:nvGrpSpPr>
      <p:grpSpPr>
        <a:xfrm>
          <a:off x="0" y="0"/>
          <a:ext cx="0" cy="0"/>
          <a:chOff x="0" y="0"/>
          <a:chExt cx="0" cy="0"/>
        </a:xfrm>
      </p:grpSpPr>
      <p:sp>
        <p:nvSpPr>
          <p:cNvPr id="9" name="Rektangel 8">
            <a:extLst>
              <a:ext uri="{FF2B5EF4-FFF2-40B4-BE49-F238E27FC236}">
                <a16:creationId xmlns:a16="http://schemas.microsoft.com/office/drawing/2014/main" id="{CA881BB7-DBFB-4381-B53A-E8EB96266EFC}"/>
              </a:ext>
            </a:extLst>
          </p:cNvPr>
          <p:cNvSpPr/>
          <p:nvPr userDrawn="1"/>
        </p:nvSpPr>
        <p:spPr>
          <a:xfrm>
            <a:off x="0" y="3429000"/>
            <a:ext cx="12243353" cy="1781355"/>
          </a:xfrm>
          <a:prstGeom prst="rect">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sv-SE"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 name="Underrubrik 2">
            <a:extLst>
              <a:ext uri="{FF2B5EF4-FFF2-40B4-BE49-F238E27FC236}">
                <a16:creationId xmlns:a16="http://schemas.microsoft.com/office/drawing/2014/main" id="{0B04F11C-8931-4F2C-862F-B58C9926FB12}"/>
              </a:ext>
            </a:extLst>
          </p:cNvPr>
          <p:cNvSpPr>
            <a:spLocks noGrp="1"/>
          </p:cNvSpPr>
          <p:nvPr>
            <p:ph type="subTitle" idx="1" hasCustomPrompt="1"/>
          </p:nvPr>
        </p:nvSpPr>
        <p:spPr>
          <a:xfrm>
            <a:off x="0" y="3934956"/>
            <a:ext cx="12169047" cy="769441"/>
          </a:xfrm>
        </p:spPr>
        <p:txBody>
          <a:bodyPr anchor="ctr" anchorCtr="0"/>
          <a:lstStyle>
            <a:lvl1pPr marL="0" indent="0" algn="ctr">
              <a:buNone/>
              <a:defRPr sz="4400" b="0" cap="all" spc="200" baseline="0">
                <a:solidFill>
                  <a:schemeClr val="tx2"/>
                </a:solidFill>
                <a:latin typeface="Arial Narrow" panose="020B0606020202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a:t>Underrubrik</a:t>
            </a:r>
          </a:p>
        </p:txBody>
      </p:sp>
      <p:sp>
        <p:nvSpPr>
          <p:cNvPr id="4" name="Platshållare för datum 3">
            <a:extLst>
              <a:ext uri="{FF2B5EF4-FFF2-40B4-BE49-F238E27FC236}">
                <a16:creationId xmlns:a16="http://schemas.microsoft.com/office/drawing/2014/main" id="{9964F6B1-10EC-43D7-8A6F-B43A304B5901}"/>
              </a:ext>
            </a:extLst>
          </p:cNvPr>
          <p:cNvSpPr>
            <a:spLocks noGrp="1"/>
          </p:cNvSpPr>
          <p:nvPr>
            <p:ph type="dt" sz="half" idx="10"/>
          </p:nvPr>
        </p:nvSpPr>
        <p:spPr>
          <a:xfrm>
            <a:off x="838200" y="7078502"/>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637ACD31-1B3B-4C51-AAAF-B74C576BADD5}"/>
              </a:ext>
            </a:extLst>
          </p:cNvPr>
          <p:cNvSpPr>
            <a:spLocks noGrp="1"/>
          </p:cNvSpPr>
          <p:nvPr>
            <p:ph type="ftr" sz="quarter" idx="11"/>
          </p:nvPr>
        </p:nvSpPr>
        <p:spPr>
          <a:xfrm>
            <a:off x="4038600" y="7078502"/>
            <a:ext cx="4114800" cy="365125"/>
          </a:xfrm>
        </p:spPr>
        <p:txBody>
          <a:bodyPr/>
          <a:lstStyle/>
          <a:p>
            <a:endParaRPr lang="sv-SE"/>
          </a:p>
        </p:txBody>
      </p:sp>
      <p:sp>
        <p:nvSpPr>
          <p:cNvPr id="6" name="Platshållare för bildnummer 5">
            <a:extLst>
              <a:ext uri="{FF2B5EF4-FFF2-40B4-BE49-F238E27FC236}">
                <a16:creationId xmlns:a16="http://schemas.microsoft.com/office/drawing/2014/main" id="{81FD2A41-9C0C-486B-814D-D78D722ED64C}"/>
              </a:ext>
            </a:extLst>
          </p:cNvPr>
          <p:cNvSpPr>
            <a:spLocks noGrp="1"/>
          </p:cNvSpPr>
          <p:nvPr>
            <p:ph type="sldNum" sz="quarter" idx="12"/>
          </p:nvPr>
        </p:nvSpPr>
        <p:spPr>
          <a:xfrm>
            <a:off x="8610600" y="7078502"/>
            <a:ext cx="2743200" cy="365125"/>
          </a:xfrm>
        </p:spPr>
        <p:txBody>
          <a:bodyPr/>
          <a:lstStyle/>
          <a:p>
            <a:fld id="{AE086683-F536-42AB-ABBC-F4803DFE8DBC}" type="slidenum">
              <a:rPr lang="sv-SE" smtClean="0"/>
              <a:t>‹#›</a:t>
            </a:fld>
            <a:endParaRPr lang="sv-SE"/>
          </a:p>
        </p:txBody>
      </p:sp>
      <p:sp>
        <p:nvSpPr>
          <p:cNvPr id="11" name="Rektangel 10">
            <a:extLst>
              <a:ext uri="{FF2B5EF4-FFF2-40B4-BE49-F238E27FC236}">
                <a16:creationId xmlns:a16="http://schemas.microsoft.com/office/drawing/2014/main" id="{49AD7BFC-1222-46E9-A0C9-BE39BA3AAD9F}"/>
              </a:ext>
            </a:extLst>
          </p:cNvPr>
          <p:cNvSpPr/>
          <p:nvPr userDrawn="1"/>
        </p:nvSpPr>
        <p:spPr>
          <a:xfrm>
            <a:off x="171449" y="-323166"/>
            <a:ext cx="11039475" cy="261610"/>
          </a:xfrm>
          <a:prstGeom prst="rect">
            <a:avLst/>
          </a:prstGeom>
          <a:noFill/>
        </p:spPr>
        <p:txBody>
          <a:bodyPr wrap="square">
            <a:spAutoFit/>
          </a:bodyPr>
          <a:lstStyle/>
          <a:p>
            <a:pPr>
              <a:tabLst/>
            </a:pPr>
            <a:r>
              <a:rPr lang="sv-SE" sz="1050" dirty="0">
                <a:solidFill>
                  <a:schemeClr val="tx1"/>
                </a:solidFill>
              </a:rPr>
              <a:t>Gör så här för att byta bild - Högerklicka på bakgrunden och välj Formatera Bakgrund – Välj Bild eller struktur – välj Bildkälla, Infoga – Välj önskad bild</a:t>
            </a:r>
          </a:p>
        </p:txBody>
      </p:sp>
      <p:sp>
        <p:nvSpPr>
          <p:cNvPr id="7" name="Platshållare för text 6">
            <a:extLst>
              <a:ext uri="{FF2B5EF4-FFF2-40B4-BE49-F238E27FC236}">
                <a16:creationId xmlns:a16="http://schemas.microsoft.com/office/drawing/2014/main" id="{D08B6FD0-89A8-4F82-92DF-DD168DD7DE6A}"/>
              </a:ext>
            </a:extLst>
          </p:cNvPr>
          <p:cNvSpPr>
            <a:spLocks noGrp="1"/>
          </p:cNvSpPr>
          <p:nvPr>
            <p:ph type="body" sz="quarter" idx="13"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387939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5571902-9019-4326-9DA4-70B9743B49ED}"/>
              </a:ext>
            </a:extLst>
          </p:cNvPr>
          <p:cNvSpPr>
            <a:spLocks noGrp="1"/>
          </p:cNvSpPr>
          <p:nvPr>
            <p:ph type="title"/>
          </p:nvPr>
        </p:nvSpPr>
        <p:spPr>
          <a:xfrm>
            <a:off x="0" y="281689"/>
            <a:ext cx="6747204" cy="535531"/>
          </a:xfrm>
          <a:prstGeom prst="rect">
            <a:avLst/>
          </a:prstGeom>
        </p:spPr>
        <p:txBody>
          <a:bodyPr/>
          <a:lstStyle/>
          <a:p>
            <a:r>
              <a:rPr lang="sv-SE"/>
              <a:t>Klicka här för att ändra format</a:t>
            </a:r>
          </a:p>
        </p:txBody>
      </p:sp>
      <p:sp>
        <p:nvSpPr>
          <p:cNvPr id="3" name="Platshållare för datum 2">
            <a:extLst>
              <a:ext uri="{FF2B5EF4-FFF2-40B4-BE49-F238E27FC236}">
                <a16:creationId xmlns:a16="http://schemas.microsoft.com/office/drawing/2014/main" id="{4B906970-3E04-4D0D-B628-981C4A918A6F}"/>
              </a:ext>
            </a:extLst>
          </p:cNvPr>
          <p:cNvSpPr>
            <a:spLocks noGrp="1"/>
          </p:cNvSpPr>
          <p:nvPr>
            <p:ph type="dt" sz="half" idx="10"/>
          </p:nvPr>
        </p:nvSpPr>
        <p:spPr/>
        <p:txBody>
          <a:bodyPr/>
          <a:lstStyle/>
          <a:p>
            <a:fld id="{FD403CD0-842C-4BCD-83D3-BB78B185EE38}" type="datetimeFigureOut">
              <a:rPr lang="sv-SE" smtClean="0"/>
              <a:t>2021-08-30</a:t>
            </a:fld>
            <a:endParaRPr lang="sv-SE"/>
          </a:p>
        </p:txBody>
      </p:sp>
      <p:sp>
        <p:nvSpPr>
          <p:cNvPr id="4" name="Platshållare för sidfot 3">
            <a:extLst>
              <a:ext uri="{FF2B5EF4-FFF2-40B4-BE49-F238E27FC236}">
                <a16:creationId xmlns:a16="http://schemas.microsoft.com/office/drawing/2014/main" id="{86059243-015F-4404-ADE1-14E49E0315F6}"/>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F1E028D-3B14-4181-8E8B-87D9D42D9C5D}"/>
              </a:ext>
            </a:extLst>
          </p:cNvPr>
          <p:cNvSpPr>
            <a:spLocks noGrp="1"/>
          </p:cNvSpPr>
          <p:nvPr>
            <p:ph type="sldNum" sz="quarter" idx="12"/>
          </p:nvPr>
        </p:nvSpPr>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219321272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EF0C26C3-B13E-495A-A6E4-2EC4E724A264}"/>
              </a:ext>
            </a:extLst>
          </p:cNvPr>
          <p:cNvSpPr>
            <a:spLocks noGrp="1"/>
          </p:cNvSpPr>
          <p:nvPr>
            <p:ph type="dt" sz="half" idx="10"/>
          </p:nvPr>
        </p:nvSpPr>
        <p:spPr>
          <a:xfrm>
            <a:off x="836613" y="7131854"/>
            <a:ext cx="2743200" cy="365125"/>
          </a:xfrm>
        </p:spPr>
        <p:txBody>
          <a:bodyPr/>
          <a:lstStyle/>
          <a:p>
            <a:fld id="{FD403CD0-842C-4BCD-83D3-BB78B185EE38}" type="datetimeFigureOut">
              <a:rPr lang="sv-SE" smtClean="0"/>
              <a:t>2021-08-30</a:t>
            </a:fld>
            <a:endParaRPr lang="sv-SE"/>
          </a:p>
        </p:txBody>
      </p:sp>
      <p:sp>
        <p:nvSpPr>
          <p:cNvPr id="3" name="Platshållare för sidfot 2">
            <a:extLst>
              <a:ext uri="{FF2B5EF4-FFF2-40B4-BE49-F238E27FC236}">
                <a16:creationId xmlns:a16="http://schemas.microsoft.com/office/drawing/2014/main" id="{BF95847E-A091-4B48-90CC-8498D25ED01A}"/>
              </a:ext>
            </a:extLst>
          </p:cNvPr>
          <p:cNvSpPr>
            <a:spLocks noGrp="1"/>
          </p:cNvSpPr>
          <p:nvPr>
            <p:ph type="ftr" sz="quarter" idx="11"/>
          </p:nvPr>
        </p:nvSpPr>
        <p:spPr>
          <a:xfrm>
            <a:off x="4037013" y="7131854"/>
            <a:ext cx="4114800" cy="365125"/>
          </a:xfrm>
        </p:spPr>
        <p:txBody>
          <a:bodyPr/>
          <a:lstStyle/>
          <a:p>
            <a:endParaRPr lang="sv-SE"/>
          </a:p>
        </p:txBody>
      </p:sp>
      <p:sp>
        <p:nvSpPr>
          <p:cNvPr id="4" name="Platshållare för bildnummer 3">
            <a:extLst>
              <a:ext uri="{FF2B5EF4-FFF2-40B4-BE49-F238E27FC236}">
                <a16:creationId xmlns:a16="http://schemas.microsoft.com/office/drawing/2014/main" id="{81B4C505-33E4-4681-8C5B-77BB1E17C2CB}"/>
              </a:ext>
            </a:extLst>
          </p:cNvPr>
          <p:cNvSpPr>
            <a:spLocks noGrp="1"/>
          </p:cNvSpPr>
          <p:nvPr>
            <p:ph type="sldNum" sz="quarter" idx="12"/>
          </p:nvPr>
        </p:nvSpPr>
        <p:spPr>
          <a:xfrm>
            <a:off x="8609013" y="7131854"/>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8004220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822701"/>
            <a:ext cx="6192837"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227012" y="2626861"/>
            <a:ext cx="11126787"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Tree>
    <p:extLst>
      <p:ext uri="{BB962C8B-B14F-4D97-AF65-F5344CB8AC3E}">
        <p14:creationId xmlns:p14="http://schemas.microsoft.com/office/powerpoint/2010/main" val="1137263098"/>
      </p:ext>
    </p:extLst>
  </p:cSld>
  <p:clrMapOvr>
    <a:masterClrMapping/>
  </p:clrMapOvr>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ubrik,  utfalland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054511869"/>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  utfalland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01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17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 y="-4186"/>
            <a:ext cx="6096003" cy="6862186"/>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C0484123-D344-4146-98CE-A2F1F171ABBE}"/>
              </a:ext>
            </a:extLst>
          </p:cNvPr>
          <p:cNvSpPr>
            <a:spLocks noGrp="1"/>
          </p:cNvSpPr>
          <p:nvPr>
            <p:ph type="body" sz="quarter" idx="15" hasCustomPrompt="1"/>
          </p:nvPr>
        </p:nvSpPr>
        <p:spPr>
          <a:xfrm>
            <a:off x="6210300"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270809438"/>
      </p:ext>
    </p:extLst>
  </p:cSld>
  <p:clrMapOvr>
    <a:masterClrMapping/>
  </p:clrMapOvr>
  <p:extLst mod="1">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ubrik,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3172341868"/>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Rubrik,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5868988"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1993515782"/>
      </p:ext>
    </p:extLst>
  </p:cSld>
  <p:clrMapOvr>
    <a:masterClrMapping/>
  </p:clrMapOvr>
  <p:extLst mod="1">
    <p:ext uri="{DCECCB84-F9BA-43D5-87BE-67443E8EF086}">
      <p15:sldGuideLst xmlns:p15="http://schemas.microsoft.com/office/powerpoint/2012/main"/>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  dubbel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227013" y="1011687"/>
            <a:ext cx="11126787" cy="535531"/>
          </a:xfrm>
        </p:spPr>
        <p:txBody>
          <a:bodyPr/>
          <a:lstStyle>
            <a:lvl1pPr marL="0" indent="0">
              <a:buNone/>
              <a:defRPr sz="3200"/>
            </a:lvl1pPr>
          </a:lstStyle>
          <a:p>
            <a:pPr lvl="0"/>
            <a:r>
              <a:rPr lang="sv-SE" dirty="0"/>
              <a:t>Rubrik </a:t>
            </a:r>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808162"/>
            <a:ext cx="5868988" cy="4535763"/>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E1CB6342-BAD4-4815-8460-FF4775EE169D}"/>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stStyle>
          <a:p>
            <a:pPr lvl="0"/>
            <a:r>
              <a:rPr lang="sv-SE" dirty="0"/>
              <a:t>Bildreferens</a:t>
            </a:r>
          </a:p>
        </p:txBody>
      </p:sp>
      <p:sp>
        <p:nvSpPr>
          <p:cNvPr id="11" name="Platshållare för bild 11">
            <a:extLst>
              <a:ext uri="{FF2B5EF4-FFF2-40B4-BE49-F238E27FC236}">
                <a16:creationId xmlns:a16="http://schemas.microsoft.com/office/drawing/2014/main" id="{86D2D5A2-D772-42BE-89E7-862CBE71D80D}"/>
              </a:ext>
            </a:extLst>
          </p:cNvPr>
          <p:cNvSpPr>
            <a:spLocks noGrp="1"/>
          </p:cNvSpPr>
          <p:nvPr>
            <p:ph type="pic" sz="quarter" idx="16"/>
          </p:nvPr>
        </p:nvSpPr>
        <p:spPr>
          <a:xfrm>
            <a:off x="6323012" y="1808161"/>
            <a:ext cx="5030788" cy="4535763"/>
          </a:xfrm>
        </p:spPr>
        <p:txBody>
          <a:bodyPr/>
          <a:lstStyle>
            <a:lvl1pPr marL="0" indent="0">
              <a:buNone/>
              <a:defRPr sz="1400"/>
            </a:lvl1pPr>
          </a:lstStyle>
          <a:p>
            <a:r>
              <a:rPr lang="sv-SE"/>
              <a:t>Klicka på ikonen för att lägga till en bild</a:t>
            </a:r>
            <a:endParaRPr lang="sv-SE" dirty="0"/>
          </a:p>
        </p:txBody>
      </p:sp>
      <p:sp>
        <p:nvSpPr>
          <p:cNvPr id="13" name="Platshållare för text 6">
            <a:extLst>
              <a:ext uri="{FF2B5EF4-FFF2-40B4-BE49-F238E27FC236}">
                <a16:creationId xmlns:a16="http://schemas.microsoft.com/office/drawing/2014/main" id="{E1CB6342-BAD4-4815-8460-FF4775EE169D}"/>
              </a:ext>
            </a:extLst>
          </p:cNvPr>
          <p:cNvSpPr>
            <a:spLocks noGrp="1"/>
          </p:cNvSpPr>
          <p:nvPr>
            <p:ph type="body" sz="quarter" idx="17" hasCustomPrompt="1"/>
          </p:nvPr>
        </p:nvSpPr>
        <p:spPr>
          <a:xfrm>
            <a:off x="6324599" y="6577013"/>
            <a:ext cx="3060700" cy="280987"/>
          </a:xfrm>
        </p:spPr>
        <p:txBody>
          <a:bodyPr anchor="ctr" anchorCtr="0"/>
          <a:lstStyle>
            <a:lvl1pPr marL="0" indent="0">
              <a:buNone/>
              <a:defRPr sz="1000" i="1"/>
            </a:lvl1pPr>
          </a:lstStyle>
          <a:p>
            <a:pPr lvl="0"/>
            <a:r>
              <a:rPr lang="sv-SE" dirty="0"/>
              <a:t>Bildreferens</a:t>
            </a:r>
          </a:p>
        </p:txBody>
      </p:sp>
    </p:spTree>
    <p:extLst>
      <p:ext uri="{BB962C8B-B14F-4D97-AF65-F5344CB8AC3E}">
        <p14:creationId xmlns:p14="http://schemas.microsoft.com/office/powerpoint/2010/main" val="232890391"/>
      </p:ext>
    </p:extLst>
  </p:cSld>
  <p:clrMapOvr>
    <a:masterClrMapping/>
  </p:clrMapOvr>
  <p:extLst mod="1">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mindre bild och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822701"/>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2626861"/>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27328900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Rubrik,  mindre bild och Högre  innehåll">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DAD72914-2419-493B-8997-9E4B5F2D40E9}"/>
              </a:ext>
            </a:extLst>
          </p:cNvPr>
          <p:cNvSpPr>
            <a:spLocks noGrp="1"/>
          </p:cNvSpPr>
          <p:nvPr>
            <p:ph type="title"/>
          </p:nvPr>
        </p:nvSpPr>
        <p:spPr>
          <a:xfrm>
            <a:off x="0" y="281689"/>
            <a:ext cx="10735476" cy="535531"/>
          </a:xfrm>
        </p:spPr>
        <p:txBody>
          <a:bodyPr/>
          <a:lstStyle>
            <a:lvl1pPr>
              <a:defRPr>
                <a:solidFill>
                  <a:schemeClr val="bg1"/>
                </a:solidFill>
              </a:defRPr>
            </a:lvl1pPr>
          </a:lstStyle>
          <a:p>
            <a:r>
              <a:rPr lang="sv-SE"/>
              <a:t>Klicka här för att ändra format</a:t>
            </a:r>
            <a:endParaRPr lang="sv-SE" dirty="0"/>
          </a:p>
        </p:txBody>
      </p:sp>
      <p:sp>
        <p:nvSpPr>
          <p:cNvPr id="14" name="Platshållare för text 13">
            <a:extLst>
              <a:ext uri="{FF2B5EF4-FFF2-40B4-BE49-F238E27FC236}">
                <a16:creationId xmlns:a16="http://schemas.microsoft.com/office/drawing/2014/main" id="{4C178695-4581-44FC-9A0D-28BDA9A63A21}"/>
              </a:ext>
            </a:extLst>
          </p:cNvPr>
          <p:cNvSpPr>
            <a:spLocks noGrp="1"/>
          </p:cNvSpPr>
          <p:nvPr>
            <p:ph type="body" sz="quarter" idx="14" hasCustomPrompt="1"/>
          </p:nvPr>
        </p:nvSpPr>
        <p:spPr>
          <a:xfrm>
            <a:off x="6419850" y="1011687"/>
            <a:ext cx="4933950" cy="535531"/>
          </a:xfrm>
        </p:spPr>
        <p:txBody>
          <a:bodyPr/>
          <a:lstStyle>
            <a:lvl1pPr marL="0" indent="0">
              <a:buNone/>
              <a:defRPr sz="3200"/>
            </a:lvl1pPr>
          </a:lstStyle>
          <a:p>
            <a:pPr lvl="0"/>
            <a:r>
              <a:rPr lang="sv-SE" dirty="0"/>
              <a:t>Rubrik </a:t>
            </a:r>
          </a:p>
        </p:txBody>
      </p:sp>
      <p:sp>
        <p:nvSpPr>
          <p:cNvPr id="3" name="Platshållare för innehåll 2">
            <a:extLst>
              <a:ext uri="{FF2B5EF4-FFF2-40B4-BE49-F238E27FC236}">
                <a16:creationId xmlns:a16="http://schemas.microsoft.com/office/drawing/2014/main" id="{94DD60AF-FC73-41DA-8ECD-F5290F6D92CF}"/>
              </a:ext>
            </a:extLst>
          </p:cNvPr>
          <p:cNvSpPr>
            <a:spLocks noGrp="1"/>
          </p:cNvSpPr>
          <p:nvPr>
            <p:ph idx="1"/>
          </p:nvPr>
        </p:nvSpPr>
        <p:spPr>
          <a:xfrm>
            <a:off x="6419850" y="1815847"/>
            <a:ext cx="4933950" cy="3432507"/>
          </a:xfrm>
        </p:spPr>
        <p:txBody>
          <a:bodyPr/>
          <a:lstStyle/>
          <a:p>
            <a:pPr lvl="0"/>
            <a:r>
              <a:rPr lang="sv-SE"/>
              <a:t>Redigera format för bakgrundstext</a:t>
            </a:r>
          </a:p>
          <a:p>
            <a:pPr lvl="1"/>
            <a:r>
              <a:rPr lang="sv-SE"/>
              <a:t>Nivå två</a:t>
            </a:r>
          </a:p>
          <a:p>
            <a:pPr lvl="2"/>
            <a:r>
              <a:rPr lang="sv-SE"/>
              <a:t>Nivå tre</a:t>
            </a:r>
          </a:p>
          <a:p>
            <a:pPr lvl="3"/>
            <a:r>
              <a:rPr lang="sv-SE"/>
              <a:t>Nivå fyra</a:t>
            </a:r>
          </a:p>
          <a:p>
            <a:pPr lvl="4"/>
            <a:r>
              <a:rPr lang="sv-SE"/>
              <a:t>Nivå fem</a:t>
            </a:r>
            <a:endParaRPr lang="sv-SE" dirty="0"/>
          </a:p>
        </p:txBody>
      </p:sp>
      <p:sp>
        <p:nvSpPr>
          <p:cNvPr id="12" name="Platshållare för bild 11">
            <a:extLst>
              <a:ext uri="{FF2B5EF4-FFF2-40B4-BE49-F238E27FC236}">
                <a16:creationId xmlns:a16="http://schemas.microsoft.com/office/drawing/2014/main" id="{86D2D5A2-D772-42BE-89E7-862CBE71D80D}"/>
              </a:ext>
            </a:extLst>
          </p:cNvPr>
          <p:cNvSpPr>
            <a:spLocks noGrp="1"/>
          </p:cNvSpPr>
          <p:nvPr>
            <p:ph type="pic" sz="quarter" idx="13"/>
          </p:nvPr>
        </p:nvSpPr>
        <p:spPr>
          <a:xfrm>
            <a:off x="227013" y="1260726"/>
            <a:ext cx="4348800" cy="5083200"/>
          </a:xfrm>
        </p:spPr>
        <p:txBody>
          <a:bodyPr/>
          <a:lstStyle>
            <a:lvl1pPr marL="0" indent="0">
              <a:buNone/>
              <a:defRPr sz="1400"/>
            </a:lvl1pPr>
          </a:lstStyle>
          <a:p>
            <a:r>
              <a:rPr lang="sv-SE"/>
              <a:t>Klicka på ikonen för att lägga till en bild</a:t>
            </a:r>
            <a:endParaRPr lang="sv-SE" dirty="0"/>
          </a:p>
        </p:txBody>
      </p:sp>
      <p:sp>
        <p:nvSpPr>
          <p:cNvPr id="4" name="Platshållare för datum 3">
            <a:extLst>
              <a:ext uri="{FF2B5EF4-FFF2-40B4-BE49-F238E27FC236}">
                <a16:creationId xmlns:a16="http://schemas.microsoft.com/office/drawing/2014/main" id="{0976B228-402E-404C-A134-9A6A7E7BB343}"/>
              </a:ext>
            </a:extLst>
          </p:cNvPr>
          <p:cNvSpPr>
            <a:spLocks noGrp="1"/>
          </p:cNvSpPr>
          <p:nvPr>
            <p:ph type="dt" sz="half" idx="10"/>
          </p:nvPr>
        </p:nvSpPr>
        <p:spPr>
          <a:xfrm>
            <a:off x="838200" y="7126630"/>
            <a:ext cx="2743200" cy="365125"/>
          </a:xfrm>
        </p:spPr>
        <p:txBody>
          <a:body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3094C615-7E13-4A8A-90D6-32013DC87285}"/>
              </a:ext>
            </a:extLst>
          </p:cNvPr>
          <p:cNvSpPr>
            <a:spLocks noGrp="1"/>
          </p:cNvSpPr>
          <p:nvPr>
            <p:ph type="ftr" sz="quarter" idx="11"/>
          </p:nvPr>
        </p:nvSpPr>
        <p:spPr>
          <a:xfrm>
            <a:off x="4038600" y="7126630"/>
            <a:ext cx="4114800" cy="365125"/>
          </a:xfrm>
        </p:spPr>
        <p:txBody>
          <a:bodyPr/>
          <a:lstStyle/>
          <a:p>
            <a:endParaRPr lang="sv-SE"/>
          </a:p>
        </p:txBody>
      </p:sp>
      <p:sp>
        <p:nvSpPr>
          <p:cNvPr id="6" name="Platshållare för bildnummer 5">
            <a:extLst>
              <a:ext uri="{FF2B5EF4-FFF2-40B4-BE49-F238E27FC236}">
                <a16:creationId xmlns:a16="http://schemas.microsoft.com/office/drawing/2014/main" id="{9C085466-4788-495F-AA4A-842866450A58}"/>
              </a:ext>
            </a:extLst>
          </p:cNvPr>
          <p:cNvSpPr>
            <a:spLocks noGrp="1"/>
          </p:cNvSpPr>
          <p:nvPr>
            <p:ph type="sldNum" sz="quarter" idx="12"/>
          </p:nvPr>
        </p:nvSpPr>
        <p:spPr>
          <a:xfrm>
            <a:off x="8610600" y="7126630"/>
            <a:ext cx="2743200" cy="365125"/>
          </a:xfrm>
        </p:spPr>
        <p:txBody>
          <a:bodyPr/>
          <a:lstStyle/>
          <a:p>
            <a:fld id="{AE086683-F536-42AB-ABBC-F4803DFE8DBC}" type="slidenum">
              <a:rPr lang="sv-SE" smtClean="0"/>
              <a:t>‹#›</a:t>
            </a:fld>
            <a:endParaRPr lang="sv-SE"/>
          </a:p>
        </p:txBody>
      </p:sp>
      <p:sp>
        <p:nvSpPr>
          <p:cNvPr id="7" name="Platshållare för text 6">
            <a:extLst>
              <a:ext uri="{FF2B5EF4-FFF2-40B4-BE49-F238E27FC236}">
                <a16:creationId xmlns:a16="http://schemas.microsoft.com/office/drawing/2014/main" id="{50B5B296-7FE0-4E0A-BDC9-F8A685161A3F}"/>
              </a:ext>
            </a:extLst>
          </p:cNvPr>
          <p:cNvSpPr>
            <a:spLocks noGrp="1"/>
          </p:cNvSpPr>
          <p:nvPr>
            <p:ph type="body" sz="quarter" idx="15" hasCustomPrompt="1"/>
          </p:nvPr>
        </p:nvSpPr>
        <p:spPr>
          <a:xfrm>
            <a:off x="228600" y="6577014"/>
            <a:ext cx="3060700" cy="280987"/>
          </a:xfrm>
        </p:spPr>
        <p:txBody>
          <a:bodyPr anchor="ctr" anchorCtr="0"/>
          <a:lstStyle>
            <a:lvl1pPr marL="0" indent="0">
              <a:buNone/>
              <a:defRPr sz="1000" i="1"/>
            </a:lvl1pPr>
            <a:lvl2pPr marL="457200" indent="0">
              <a:buNone/>
              <a:defRPr sz="1000" i="1"/>
            </a:lvl2pPr>
          </a:lstStyle>
          <a:p>
            <a:pPr lvl="0"/>
            <a:r>
              <a:rPr lang="sv-SE" dirty="0"/>
              <a:t>Bildreferens</a:t>
            </a:r>
          </a:p>
        </p:txBody>
      </p:sp>
    </p:spTree>
    <p:extLst>
      <p:ext uri="{BB962C8B-B14F-4D97-AF65-F5344CB8AC3E}">
        <p14:creationId xmlns:p14="http://schemas.microsoft.com/office/powerpoint/2010/main" val="3703556710"/>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gi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objekt 6"/>
          <p:cNvPicPr>
            <a:picLocks noChangeAspect="1"/>
          </p:cNvPicPr>
          <p:nvPr userDrawn="1"/>
        </p:nvPicPr>
        <p:blipFill>
          <a:blip r:embed="rId20">
            <a:extLst>
              <a:ext uri="{28A0092B-C50C-407E-A947-70E740481C1C}">
                <a14:useLocalDpi xmlns:a14="http://schemas.microsoft.com/office/drawing/2010/main" val="0"/>
              </a:ext>
            </a:extLst>
          </a:blip>
          <a:stretch>
            <a:fillRect/>
          </a:stretch>
        </p:blipFill>
        <p:spPr>
          <a:xfrm>
            <a:off x="11695227" y="6231720"/>
            <a:ext cx="354734" cy="591223"/>
          </a:xfrm>
          <a:prstGeom prst="rect">
            <a:avLst/>
          </a:prstGeom>
        </p:spPr>
      </p:pic>
      <p:sp>
        <p:nvSpPr>
          <p:cNvPr id="2" name="Platshållare för rubrik 1">
            <a:extLst>
              <a:ext uri="{FF2B5EF4-FFF2-40B4-BE49-F238E27FC236}">
                <a16:creationId xmlns:a16="http://schemas.microsoft.com/office/drawing/2014/main" id="{152683E2-9A31-4B47-ACFE-390B6E0AF714}"/>
              </a:ext>
            </a:extLst>
          </p:cNvPr>
          <p:cNvSpPr>
            <a:spLocks noGrp="1"/>
          </p:cNvSpPr>
          <p:nvPr>
            <p:ph type="title"/>
          </p:nvPr>
        </p:nvSpPr>
        <p:spPr>
          <a:xfrm>
            <a:off x="0" y="281689"/>
            <a:ext cx="6747204" cy="535531"/>
          </a:xfrm>
          <a:prstGeom prst="rect">
            <a:avLst/>
          </a:prstGeom>
          <a:solidFill>
            <a:schemeClr val="accent1">
              <a:alpha val="69804"/>
            </a:schemeClr>
          </a:solidFill>
        </p:spPr>
        <p:txBody>
          <a:bodyPr wrap="none" lIns="216000" rtlCol="0">
            <a:spAutoFit/>
          </a:bodyPr>
          <a:lstStyle/>
          <a:p>
            <a:pPr marL="0" lvl="0"/>
            <a:r>
              <a:rPr lang="sv-SE" dirty="0"/>
              <a:t>Klicka här för att ändra mall</a:t>
            </a:r>
          </a:p>
        </p:txBody>
      </p:sp>
      <p:sp>
        <p:nvSpPr>
          <p:cNvPr id="3" name="Platshållare för text 2">
            <a:extLst>
              <a:ext uri="{FF2B5EF4-FFF2-40B4-BE49-F238E27FC236}">
                <a16:creationId xmlns:a16="http://schemas.microsoft.com/office/drawing/2014/main" id="{81C0710F-3CB3-4F01-9977-A1A69928F1E2}"/>
              </a:ext>
            </a:extLst>
          </p:cNvPr>
          <p:cNvSpPr>
            <a:spLocks noGrp="1"/>
          </p:cNvSpPr>
          <p:nvPr>
            <p:ph type="body" idx="1"/>
          </p:nvPr>
        </p:nvSpPr>
        <p:spPr>
          <a:xfrm>
            <a:off x="227013" y="1825625"/>
            <a:ext cx="11126787" cy="4351338"/>
          </a:xfrm>
          <a:prstGeom prst="rect">
            <a:avLst/>
          </a:prstGeom>
        </p:spPr>
        <p:txBody>
          <a:bodyPr vert="horz" lIns="0" tIns="0" rIns="0" bIns="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a:p>
            <a:pPr lvl="5"/>
            <a:r>
              <a:rPr lang="sv-SE" dirty="0"/>
              <a:t>Nivå 6</a:t>
            </a:r>
          </a:p>
          <a:p>
            <a:pPr lvl="6"/>
            <a:r>
              <a:rPr lang="sv-SE" dirty="0"/>
              <a:t>Nivå 7</a:t>
            </a:r>
          </a:p>
          <a:p>
            <a:pPr lvl="7"/>
            <a:r>
              <a:rPr lang="sv-SE" dirty="0"/>
              <a:t>Nivå 8</a:t>
            </a:r>
          </a:p>
          <a:p>
            <a:pPr lvl="8"/>
            <a:r>
              <a:rPr lang="sv-SE" dirty="0"/>
              <a:t>Nivå 9</a:t>
            </a:r>
          </a:p>
        </p:txBody>
      </p:sp>
      <p:sp>
        <p:nvSpPr>
          <p:cNvPr id="4" name="Platshållare för datum 3">
            <a:extLst>
              <a:ext uri="{FF2B5EF4-FFF2-40B4-BE49-F238E27FC236}">
                <a16:creationId xmlns:a16="http://schemas.microsoft.com/office/drawing/2014/main" id="{907D54BB-8EC7-458A-A082-8AF4306364DF}"/>
              </a:ext>
            </a:extLst>
          </p:cNvPr>
          <p:cNvSpPr>
            <a:spLocks noGrp="1"/>
          </p:cNvSpPr>
          <p:nvPr>
            <p:ph type="dt" sz="half" idx="2"/>
          </p:nvPr>
        </p:nvSpPr>
        <p:spPr>
          <a:xfrm>
            <a:off x="836613" y="7185368"/>
            <a:ext cx="2743200" cy="365125"/>
          </a:xfrm>
          <a:prstGeom prst="rect">
            <a:avLst/>
          </a:prstGeom>
        </p:spPr>
        <p:txBody>
          <a:bodyPr vert="horz" lIns="0" tIns="0" rIns="0" bIns="0" rtlCol="0" anchor="b">
            <a:noAutofit/>
          </a:bodyPr>
          <a:lstStyle>
            <a:lvl1pPr algn="l">
              <a:defRPr sz="1200">
                <a:solidFill>
                  <a:schemeClr val="tx1">
                    <a:tint val="75000"/>
                  </a:schemeClr>
                </a:solidFill>
              </a:defRPr>
            </a:lvl1pPr>
          </a:lstStyle>
          <a:p>
            <a:fld id="{FD403CD0-842C-4BCD-83D3-BB78B185EE38}" type="datetimeFigureOut">
              <a:rPr lang="sv-SE" smtClean="0"/>
              <a:t>2021-08-30</a:t>
            </a:fld>
            <a:endParaRPr lang="sv-SE"/>
          </a:p>
        </p:txBody>
      </p:sp>
      <p:sp>
        <p:nvSpPr>
          <p:cNvPr id="5" name="Platshållare för sidfot 4">
            <a:extLst>
              <a:ext uri="{FF2B5EF4-FFF2-40B4-BE49-F238E27FC236}">
                <a16:creationId xmlns:a16="http://schemas.microsoft.com/office/drawing/2014/main" id="{5C0A3ABB-C906-40E9-AF35-0DB0B3403226}"/>
              </a:ext>
            </a:extLst>
          </p:cNvPr>
          <p:cNvSpPr>
            <a:spLocks noGrp="1"/>
          </p:cNvSpPr>
          <p:nvPr>
            <p:ph type="ftr" sz="quarter" idx="3"/>
          </p:nvPr>
        </p:nvSpPr>
        <p:spPr>
          <a:xfrm>
            <a:off x="4037013" y="7185368"/>
            <a:ext cx="4114800" cy="365125"/>
          </a:xfrm>
          <a:prstGeom prst="rect">
            <a:avLst/>
          </a:prstGeom>
        </p:spPr>
        <p:txBody>
          <a:bodyPr vert="horz" lIns="0" tIns="0" rIns="0" bIns="0" rtlCol="0" anchor="b">
            <a:noAutofit/>
          </a:bodyPr>
          <a:lstStyle>
            <a:lvl1pPr algn="ctr">
              <a:defRPr sz="1200">
                <a:solidFill>
                  <a:schemeClr val="tx1">
                    <a:tint val="75000"/>
                  </a:schemeClr>
                </a:solidFill>
              </a:defRPr>
            </a:lvl1pPr>
          </a:lstStyle>
          <a:p>
            <a:endParaRPr lang="sv-SE"/>
          </a:p>
        </p:txBody>
      </p:sp>
      <p:sp>
        <p:nvSpPr>
          <p:cNvPr id="6" name="Platshållare för bildnummer 5">
            <a:extLst>
              <a:ext uri="{FF2B5EF4-FFF2-40B4-BE49-F238E27FC236}">
                <a16:creationId xmlns:a16="http://schemas.microsoft.com/office/drawing/2014/main" id="{37249AA9-CC7D-40E0-9894-3652F2EE8CF5}"/>
              </a:ext>
            </a:extLst>
          </p:cNvPr>
          <p:cNvSpPr>
            <a:spLocks noGrp="1"/>
          </p:cNvSpPr>
          <p:nvPr>
            <p:ph type="sldNum" sz="quarter" idx="4"/>
          </p:nvPr>
        </p:nvSpPr>
        <p:spPr>
          <a:xfrm>
            <a:off x="8609013" y="7185368"/>
            <a:ext cx="2743200" cy="365125"/>
          </a:xfrm>
          <a:prstGeom prst="rect">
            <a:avLst/>
          </a:prstGeom>
        </p:spPr>
        <p:txBody>
          <a:bodyPr vert="horz" lIns="0" tIns="0" rIns="0" bIns="0" rtlCol="0" anchor="b">
            <a:noAutofit/>
          </a:bodyPr>
          <a:lstStyle>
            <a:lvl1pPr algn="r">
              <a:defRPr sz="1200">
                <a:solidFill>
                  <a:schemeClr val="tx1">
                    <a:tint val="75000"/>
                  </a:schemeClr>
                </a:solidFill>
              </a:defRPr>
            </a:lvl1pPr>
          </a:lstStyle>
          <a:p>
            <a:fld id="{AE086683-F536-42AB-ABBC-F4803DFE8DBC}" type="slidenum">
              <a:rPr lang="sv-SE" smtClean="0"/>
              <a:t>‹#›</a:t>
            </a:fld>
            <a:endParaRPr lang="sv-SE"/>
          </a:p>
        </p:txBody>
      </p:sp>
    </p:spTree>
    <p:extLst>
      <p:ext uri="{BB962C8B-B14F-4D97-AF65-F5344CB8AC3E}">
        <p14:creationId xmlns:p14="http://schemas.microsoft.com/office/powerpoint/2010/main" val="149138282"/>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66" r:id="rId4"/>
    <p:sldLayoutId id="2147483659" r:id="rId5"/>
    <p:sldLayoutId id="2147483667" r:id="rId6"/>
    <p:sldLayoutId id="2147483671" r:id="rId7"/>
    <p:sldLayoutId id="2147483660" r:id="rId8"/>
    <p:sldLayoutId id="2147483668" r:id="rId9"/>
    <p:sldLayoutId id="2147483661" r:id="rId10"/>
    <p:sldLayoutId id="2147483669" r:id="rId11"/>
    <p:sldLayoutId id="2147483662" r:id="rId12"/>
    <p:sldLayoutId id="2147483670" r:id="rId13"/>
    <p:sldLayoutId id="2147483664" r:id="rId14"/>
    <p:sldLayoutId id="2147483665" r:id="rId15"/>
    <p:sldLayoutId id="2147483663" r:id="rId16"/>
    <p:sldLayoutId id="2147483654" r:id="rId17"/>
    <p:sldLayoutId id="2147483655" r:id="rId18"/>
  </p:sldLayoutIdLst>
  <p:txStyles>
    <p:titleStyle>
      <a:lvl1pPr algn="l" defTabSz="914400" rtl="0" eaLnBrk="1" latinLnBrk="0" hangingPunct="1">
        <a:lnSpc>
          <a:spcPct val="90000"/>
        </a:lnSpc>
        <a:spcBef>
          <a:spcPct val="0"/>
        </a:spcBef>
        <a:buNone/>
        <a:defRPr lang="sv-SE" sz="3200" b="0" kern="1200" cap="all" spc="200" baseline="0">
          <a:solidFill>
            <a:schemeClr val="bg1"/>
          </a:solidFill>
          <a:latin typeface="Arial Narrow" panose="020B0606020202030204" pitchFamily="34" charset="0"/>
          <a:ea typeface="+mn-ea"/>
          <a:cs typeface="Arial" panose="020B0604020202020204" pitchFamily="34" charset="0"/>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1139" userDrawn="1">
          <p15:clr>
            <a:srgbClr val="F26B43"/>
          </p15:clr>
        </p15:guide>
        <p15:guide id="2" pos="4044" userDrawn="1">
          <p15:clr>
            <a:srgbClr val="F26B43"/>
          </p15:clr>
        </p15:guide>
        <p15:guide id="3" orient="horz" pos="1638" userDrawn="1">
          <p15:clr>
            <a:srgbClr val="F26B43"/>
          </p15:clr>
        </p15:guide>
        <p15:guide id="4" pos="143" userDrawn="1">
          <p15:clr>
            <a:srgbClr val="F26B43"/>
          </p15:clr>
        </p15:guide>
        <p15:guide id="5" pos="7151"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3" name="Underrubrik 2">
            <a:extLst>
              <a:ext uri="{FF2B5EF4-FFF2-40B4-BE49-F238E27FC236}">
                <a16:creationId xmlns:a16="http://schemas.microsoft.com/office/drawing/2014/main" id="{EA8E9A9C-C65E-40CB-A240-08777DD27C68}"/>
              </a:ext>
            </a:extLst>
          </p:cNvPr>
          <p:cNvSpPr>
            <a:spLocks noGrp="1"/>
          </p:cNvSpPr>
          <p:nvPr>
            <p:ph type="subTitle" idx="1"/>
          </p:nvPr>
        </p:nvSpPr>
        <p:spPr/>
        <p:txBody>
          <a:bodyPr/>
          <a:lstStyle/>
          <a:p>
            <a:r>
              <a:rPr lang="sv-SE" dirty="0"/>
              <a:t>Årets Bästa vin: rött </a:t>
            </a:r>
          </a:p>
          <a:p>
            <a:endParaRPr lang="sv-SE" dirty="0"/>
          </a:p>
        </p:txBody>
      </p:sp>
      <p:sp>
        <p:nvSpPr>
          <p:cNvPr id="2" name="Rubrik 1">
            <a:extLst>
              <a:ext uri="{FF2B5EF4-FFF2-40B4-BE49-F238E27FC236}">
                <a16:creationId xmlns:a16="http://schemas.microsoft.com/office/drawing/2014/main" id="{35F74555-701A-4F2E-9678-6B8A20E285CB}"/>
              </a:ext>
            </a:extLst>
          </p:cNvPr>
          <p:cNvSpPr>
            <a:spLocks noGrp="1"/>
          </p:cNvSpPr>
          <p:nvPr>
            <p:ph type="ctrTitle"/>
          </p:nvPr>
        </p:nvSpPr>
        <p:spPr/>
        <p:txBody>
          <a:bodyPr/>
          <a:lstStyle/>
          <a:p>
            <a:r>
              <a:rPr lang="sv-SE" dirty="0"/>
              <a:t>[Sektion], [Datum]</a:t>
            </a:r>
          </a:p>
        </p:txBody>
      </p:sp>
      <p:sp>
        <p:nvSpPr>
          <p:cNvPr id="6" name="Platshållare för text 5">
            <a:extLst>
              <a:ext uri="{FF2B5EF4-FFF2-40B4-BE49-F238E27FC236}">
                <a16:creationId xmlns:a16="http://schemas.microsoft.com/office/drawing/2014/main" id="{B69475D4-607D-47BD-8BE5-084DAD2A9F49}"/>
              </a:ext>
            </a:extLst>
          </p:cNvPr>
          <p:cNvSpPr>
            <a:spLocks noGrp="1"/>
          </p:cNvSpPr>
          <p:nvPr>
            <p:ph type="body" sz="quarter" idx="13"/>
          </p:nvPr>
        </p:nvSpPr>
        <p:spPr/>
        <p:txBody>
          <a:bodyPr/>
          <a:lstStyle/>
          <a:p>
            <a:r>
              <a:rPr lang="en-US" dirty="0"/>
              <a:t>Photo by Andrew Taylor from </a:t>
            </a:r>
            <a:r>
              <a:rPr lang="en-US" dirty="0" err="1"/>
              <a:t>Pexels</a:t>
            </a:r>
            <a:endParaRPr lang="sv-SE" dirty="0"/>
          </a:p>
        </p:txBody>
      </p:sp>
      <p:pic>
        <p:nvPicPr>
          <p:cNvPr id="5" name="Bildobjekt 4">
            <a:extLst>
              <a:ext uri="{FF2B5EF4-FFF2-40B4-BE49-F238E27FC236}">
                <a16:creationId xmlns:a16="http://schemas.microsoft.com/office/drawing/2014/main" id="{48ECCE49-8047-4923-BDD6-E0E8BAF6D7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11334" y="2155256"/>
            <a:ext cx="2475232" cy="2444523"/>
          </a:xfrm>
          <a:prstGeom prst="rect">
            <a:avLst/>
          </a:prstGeom>
        </p:spPr>
      </p:pic>
    </p:spTree>
    <p:extLst>
      <p:ext uri="{BB962C8B-B14F-4D97-AF65-F5344CB8AC3E}">
        <p14:creationId xmlns:p14="http://schemas.microsoft.com/office/powerpoint/2010/main" val="3971097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5582270" cy="535531"/>
          </a:xfrm>
        </p:spPr>
        <p:txBody>
          <a:bodyPr/>
          <a:lstStyle/>
          <a:p>
            <a:r>
              <a:rPr lang="sv-SE" dirty="0" err="1"/>
              <a:t>Brut</a:t>
            </a:r>
            <a:r>
              <a:rPr lang="sv-SE" dirty="0"/>
              <a:t> Les Sorts </a:t>
            </a:r>
            <a:r>
              <a:rPr lang="sv-SE" dirty="0" err="1"/>
              <a:t>Selecció</a:t>
            </a:r>
            <a:endParaRPr lang="sv-SE"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Celler el </a:t>
            </a:r>
            <a:r>
              <a:rPr lang="sv-SE" b="1" dirty="0" err="1"/>
              <a:t>Masroig</a:t>
            </a:r>
            <a:endParaRPr lang="sv-SE" b="1" dirty="0"/>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Årgång: </a:t>
            </a:r>
            <a:r>
              <a:rPr lang="sv-SE" sz="1800" dirty="0"/>
              <a:t>2018 </a:t>
            </a:r>
          </a:p>
          <a:p>
            <a:pPr marL="0" indent="0">
              <a:buNone/>
            </a:pPr>
            <a:r>
              <a:rPr lang="sv-SE" sz="1800" b="1" dirty="0"/>
              <a:t>Råvaror: </a:t>
            </a:r>
            <a:r>
              <a:rPr lang="sv-SE" sz="1800" dirty="0"/>
              <a:t>50 % </a:t>
            </a:r>
            <a:r>
              <a:rPr lang="sv-SE" sz="1800" dirty="0" err="1"/>
              <a:t>carignan</a:t>
            </a:r>
            <a:r>
              <a:rPr lang="sv-SE" sz="1800" dirty="0"/>
              <a:t>, 50 % </a:t>
            </a:r>
            <a:r>
              <a:rPr lang="sv-SE" sz="1800" dirty="0" err="1"/>
              <a:t>garnacha</a:t>
            </a:r>
            <a:endParaRPr lang="sv-SE" sz="1800" dirty="0"/>
          </a:p>
          <a:p>
            <a:pPr marL="0" indent="0">
              <a:buNone/>
            </a:pPr>
            <a:r>
              <a:rPr lang="sv-SE" sz="1800" b="1" dirty="0"/>
              <a:t>Ursprung: </a:t>
            </a:r>
            <a:r>
              <a:rPr lang="sv-SE" sz="1800" dirty="0" err="1"/>
              <a:t>Montsant</a:t>
            </a:r>
            <a:endParaRPr lang="sv-SE" sz="1800" dirty="0"/>
          </a:p>
          <a:p>
            <a:pPr marL="0" indent="0">
              <a:buNone/>
            </a:pPr>
            <a:r>
              <a:rPr lang="sv-SE" sz="1800" b="1" dirty="0"/>
              <a:t>Alkohol: </a:t>
            </a:r>
            <a:r>
              <a:rPr lang="sv-SE" sz="1800" dirty="0"/>
              <a:t>14 %</a:t>
            </a:r>
          </a:p>
          <a:p>
            <a:pPr marL="0" indent="0">
              <a:buNone/>
            </a:pPr>
            <a:r>
              <a:rPr lang="sv-SE" sz="1800" b="1" dirty="0"/>
              <a:t>Sockerhalt: </a:t>
            </a:r>
            <a:r>
              <a:rPr lang="sv-SE" sz="1800" dirty="0"/>
              <a:t>Mindre än 3 gr/l</a:t>
            </a:r>
          </a:p>
          <a:p>
            <a:pPr marL="0" indent="0">
              <a:buNone/>
            </a:pPr>
            <a:r>
              <a:rPr lang="sv-SE" sz="1800" b="1" dirty="0"/>
              <a:t>Nr: </a:t>
            </a:r>
            <a:r>
              <a:rPr lang="sv-SE" sz="1800" dirty="0"/>
              <a:t>70217 </a:t>
            </a:r>
          </a:p>
          <a:p>
            <a:pPr marL="0" indent="0">
              <a:buNone/>
            </a:pPr>
            <a:r>
              <a:rPr lang="sv-SE" sz="1800" b="1" dirty="0"/>
              <a:t>Pris: </a:t>
            </a:r>
            <a:r>
              <a:rPr lang="sv-SE" sz="1800" dirty="0"/>
              <a:t>119 kr</a:t>
            </a:r>
          </a:p>
          <a:p>
            <a:pPr marL="0" indent="0">
              <a:buNone/>
            </a:pPr>
            <a:endParaRPr lang="sv-SE" sz="1800" dirty="0"/>
          </a:p>
        </p:txBody>
      </p:sp>
      <p:pic>
        <p:nvPicPr>
          <p:cNvPr id="1026" name="Picture 2" descr="Produktbild för Les Sorts Selecció, 2018">
            <a:extLst>
              <a:ext uri="{FF2B5EF4-FFF2-40B4-BE49-F238E27FC236}">
                <a16:creationId xmlns:a16="http://schemas.microsoft.com/office/drawing/2014/main" id="{B87E13DE-F98D-DD48-8B34-0E37CFFBFA8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2922" y="1226939"/>
            <a:ext cx="1224229" cy="49196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64623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4590460" cy="535531"/>
          </a:xfrm>
        </p:spPr>
        <p:txBody>
          <a:bodyPr/>
          <a:lstStyle/>
          <a:p>
            <a:r>
              <a:rPr lang="sv-SE" dirty="0"/>
              <a:t>Lat 42 gran </a:t>
            </a:r>
            <a:r>
              <a:rPr lang="sv-SE" dirty="0" err="1"/>
              <a:t>reserva</a:t>
            </a:r>
            <a:endParaRPr lang="sv-SE" dirty="0"/>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Torre de </a:t>
            </a:r>
            <a:r>
              <a:rPr lang="sv-SE" b="1" dirty="0" err="1"/>
              <a:t>Oña</a:t>
            </a:r>
            <a:endParaRPr lang="sv-SE" b="1" dirty="0"/>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Årgång: </a:t>
            </a:r>
            <a:r>
              <a:rPr lang="sv-SE" sz="1800" dirty="0"/>
              <a:t>2014 </a:t>
            </a:r>
          </a:p>
          <a:p>
            <a:pPr marL="0" indent="0">
              <a:buNone/>
            </a:pPr>
            <a:r>
              <a:rPr lang="sv-SE" sz="1800" b="1" dirty="0"/>
              <a:t>Råvaror: </a:t>
            </a:r>
            <a:r>
              <a:rPr lang="sv-SE" sz="1800" dirty="0"/>
              <a:t>100 % </a:t>
            </a:r>
            <a:r>
              <a:rPr lang="sv-SE" sz="1800" dirty="0" err="1"/>
              <a:t>tempranillo</a:t>
            </a:r>
            <a:endParaRPr lang="sv-SE" sz="1800" dirty="0"/>
          </a:p>
          <a:p>
            <a:pPr marL="0" indent="0">
              <a:buNone/>
            </a:pPr>
            <a:r>
              <a:rPr lang="sv-SE" sz="1800" b="1" dirty="0"/>
              <a:t>Ursprung: </a:t>
            </a:r>
            <a:r>
              <a:rPr lang="sv-SE" sz="1800" dirty="0"/>
              <a:t>Rioja</a:t>
            </a:r>
          </a:p>
          <a:p>
            <a:pPr marL="0" indent="0">
              <a:buNone/>
            </a:pPr>
            <a:r>
              <a:rPr lang="sv-SE" sz="1800" b="1" dirty="0"/>
              <a:t>Alkohol: </a:t>
            </a:r>
            <a:r>
              <a:rPr lang="sv-SE" sz="1800" dirty="0"/>
              <a:t>14 %</a:t>
            </a:r>
          </a:p>
          <a:p>
            <a:pPr marL="0" indent="0">
              <a:buNone/>
            </a:pPr>
            <a:r>
              <a:rPr lang="sv-SE" sz="1800" b="1" dirty="0"/>
              <a:t>Sockerhalt: </a:t>
            </a:r>
            <a:r>
              <a:rPr lang="sv-SE" sz="1800" dirty="0"/>
              <a:t>Mindre än 3 gr/l</a:t>
            </a:r>
          </a:p>
          <a:p>
            <a:pPr marL="0" indent="0">
              <a:buNone/>
            </a:pPr>
            <a:r>
              <a:rPr lang="sv-SE" sz="1800" b="1" dirty="0"/>
              <a:t>Nr: </a:t>
            </a:r>
            <a:r>
              <a:rPr lang="sv-SE" sz="1800" dirty="0"/>
              <a:t>7404 </a:t>
            </a:r>
          </a:p>
          <a:p>
            <a:pPr marL="0" indent="0">
              <a:buNone/>
            </a:pPr>
            <a:r>
              <a:rPr lang="sv-SE" sz="1800" b="1" dirty="0"/>
              <a:t>Pris: </a:t>
            </a:r>
            <a:r>
              <a:rPr lang="sv-SE" sz="1800" dirty="0"/>
              <a:t>129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pic>
        <p:nvPicPr>
          <p:cNvPr id="2050" name="Picture 2" descr="Produktbild för Lat 42 Gran Reserva, 2014">
            <a:extLst>
              <a:ext uri="{FF2B5EF4-FFF2-40B4-BE49-F238E27FC236}">
                <a16:creationId xmlns:a16="http://schemas.microsoft.com/office/drawing/2014/main" id="{28984308-5B1C-E74A-ACE6-086EF166A4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52004" y="1272658"/>
            <a:ext cx="1220194" cy="4822724"/>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3592738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Produktbild för Ringbolt Cabernet Sauvignon, 2019">
            <a:extLst>
              <a:ext uri="{FF2B5EF4-FFF2-40B4-BE49-F238E27FC236}">
                <a16:creationId xmlns:a16="http://schemas.microsoft.com/office/drawing/2014/main" id="{FAB3EF8F-0733-A149-ADC8-6A9E2F426E4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6993" y="1272658"/>
            <a:ext cx="1193707" cy="4934752"/>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4712866" cy="535531"/>
          </a:xfrm>
        </p:spPr>
        <p:txBody>
          <a:bodyPr/>
          <a:lstStyle/>
          <a:p>
            <a:r>
              <a:rPr lang="sv-SE" dirty="0" err="1"/>
              <a:t>cabernet</a:t>
            </a:r>
            <a:r>
              <a:rPr lang="sv-SE" dirty="0"/>
              <a:t> Sauvignon</a:t>
            </a:r>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err="1"/>
              <a:t>Ringbolt</a:t>
            </a:r>
            <a:endParaRPr lang="sv-SE" b="1" dirty="0"/>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Årgång:</a:t>
            </a:r>
            <a:r>
              <a:rPr lang="sv-SE" sz="1800" dirty="0"/>
              <a:t> 2019 </a:t>
            </a:r>
          </a:p>
          <a:p>
            <a:pPr marL="0" indent="0">
              <a:buNone/>
            </a:pPr>
            <a:r>
              <a:rPr lang="sv-SE" sz="1800" b="1" dirty="0"/>
              <a:t>Råvaror:</a:t>
            </a:r>
            <a:r>
              <a:rPr lang="sv-SE" sz="1800" dirty="0"/>
              <a:t> 100 % </a:t>
            </a:r>
            <a:r>
              <a:rPr lang="sv-SE" sz="1800" dirty="0" err="1"/>
              <a:t>cabernet</a:t>
            </a:r>
            <a:r>
              <a:rPr lang="sv-SE" sz="1800" dirty="0"/>
              <a:t> sauvignon</a:t>
            </a:r>
          </a:p>
          <a:p>
            <a:pPr marL="0" indent="0">
              <a:buNone/>
            </a:pPr>
            <a:r>
              <a:rPr lang="sv-SE" sz="1800" b="1" dirty="0"/>
              <a:t>Ursprung: </a:t>
            </a:r>
            <a:r>
              <a:rPr lang="sv-SE" sz="1800" dirty="0"/>
              <a:t>Western Australia, Margaret River</a:t>
            </a:r>
          </a:p>
          <a:p>
            <a:pPr marL="0" indent="0">
              <a:buNone/>
            </a:pPr>
            <a:r>
              <a:rPr lang="sv-SE" sz="1800" b="1" dirty="0"/>
              <a:t>Alkohol: </a:t>
            </a:r>
            <a:r>
              <a:rPr lang="sv-SE" sz="1800" dirty="0"/>
              <a:t>14 %</a:t>
            </a:r>
          </a:p>
          <a:p>
            <a:pPr marL="0" indent="0">
              <a:buNone/>
            </a:pPr>
            <a:r>
              <a:rPr lang="sv-SE" sz="1800" b="1" dirty="0"/>
              <a:t>Sockerhalt:</a:t>
            </a:r>
            <a:r>
              <a:rPr lang="sv-SE" sz="1800" dirty="0"/>
              <a:t> Mindre än 3 gr/l</a:t>
            </a:r>
          </a:p>
          <a:p>
            <a:pPr marL="0" indent="0">
              <a:buNone/>
            </a:pPr>
            <a:r>
              <a:rPr lang="sv-SE" sz="1800" b="1" dirty="0"/>
              <a:t>Nr: </a:t>
            </a:r>
            <a:r>
              <a:rPr lang="sv-SE" sz="1800" dirty="0"/>
              <a:t>6278 </a:t>
            </a:r>
          </a:p>
          <a:p>
            <a:pPr marL="0" indent="0">
              <a:buNone/>
            </a:pPr>
            <a:r>
              <a:rPr lang="sv-SE" sz="1800" b="1" dirty="0"/>
              <a:t>Pris: </a:t>
            </a:r>
            <a:r>
              <a:rPr lang="sv-SE" sz="1800" dirty="0"/>
              <a:t>149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20160895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Produktbild för Fontanafredda Ebbio Langhe Nebbiolo, 2020">
            <a:extLst>
              <a:ext uri="{FF2B5EF4-FFF2-40B4-BE49-F238E27FC236}">
                <a16:creationId xmlns:a16="http://schemas.microsoft.com/office/drawing/2014/main" id="{BC039ABD-87A0-7E46-9959-C5CD04B955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70410" y="1272658"/>
            <a:ext cx="1234829" cy="4934751"/>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5167541" cy="535531"/>
          </a:xfrm>
        </p:spPr>
        <p:txBody>
          <a:bodyPr/>
          <a:lstStyle/>
          <a:p>
            <a:r>
              <a:rPr lang="sv-SE" dirty="0" err="1"/>
              <a:t>Ebbio</a:t>
            </a:r>
            <a:r>
              <a:rPr lang="sv-SE" dirty="0"/>
              <a:t> </a:t>
            </a:r>
            <a:r>
              <a:rPr lang="sv-SE" dirty="0" err="1"/>
              <a:t>langhe</a:t>
            </a:r>
            <a:r>
              <a:rPr lang="sv-SE" dirty="0"/>
              <a:t> </a:t>
            </a:r>
            <a:r>
              <a:rPr lang="sv-SE" dirty="0" err="1"/>
              <a:t>nebbiolo</a:t>
            </a:r>
            <a:endParaRPr lang="sv-SE" dirty="0"/>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err="1"/>
              <a:t>Fontanafredda</a:t>
            </a:r>
            <a:endParaRPr lang="sv-SE" b="1" dirty="0"/>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Årgång: </a:t>
            </a:r>
            <a:r>
              <a:rPr lang="sv-SE" sz="1800" dirty="0"/>
              <a:t>2020 </a:t>
            </a:r>
          </a:p>
          <a:p>
            <a:pPr marL="0" indent="0">
              <a:buNone/>
            </a:pPr>
            <a:r>
              <a:rPr lang="sv-SE" sz="1800" b="1" dirty="0"/>
              <a:t>Råvaror: </a:t>
            </a:r>
            <a:r>
              <a:rPr lang="sv-SE" sz="1800" dirty="0"/>
              <a:t>100 % </a:t>
            </a:r>
            <a:r>
              <a:rPr lang="sv-SE" sz="1800" dirty="0" err="1"/>
              <a:t>nebbiolo</a:t>
            </a:r>
            <a:r>
              <a:rPr lang="sv-SE" sz="1800" dirty="0"/>
              <a:t> </a:t>
            </a:r>
          </a:p>
          <a:p>
            <a:pPr marL="0" indent="0">
              <a:buNone/>
            </a:pPr>
            <a:r>
              <a:rPr lang="sv-SE" sz="1800" b="1" dirty="0"/>
              <a:t>Ursprung: </a:t>
            </a:r>
            <a:r>
              <a:rPr lang="sv-SE" sz="1800" dirty="0"/>
              <a:t>Piemonte, </a:t>
            </a:r>
            <a:r>
              <a:rPr lang="sv-SE" sz="1800" dirty="0" err="1"/>
              <a:t>Langhe</a:t>
            </a:r>
            <a:endParaRPr lang="sv-SE" sz="1800" dirty="0"/>
          </a:p>
          <a:p>
            <a:pPr marL="0" indent="0">
              <a:buNone/>
            </a:pPr>
            <a:r>
              <a:rPr lang="sv-SE" sz="1800" b="1" dirty="0"/>
              <a:t>Alkohol: </a:t>
            </a:r>
            <a:r>
              <a:rPr lang="sv-SE" sz="1800" dirty="0"/>
              <a:t>13,5 %</a:t>
            </a:r>
          </a:p>
          <a:p>
            <a:pPr marL="0" indent="0">
              <a:buNone/>
            </a:pPr>
            <a:r>
              <a:rPr lang="sv-SE" sz="1800" b="1" dirty="0"/>
              <a:t>Sockerhalt: </a:t>
            </a:r>
            <a:r>
              <a:rPr lang="sv-SE" sz="1800" dirty="0"/>
              <a:t>Mindre än 3 gr/l</a:t>
            </a:r>
          </a:p>
          <a:p>
            <a:pPr marL="0" indent="0">
              <a:buNone/>
            </a:pPr>
            <a:r>
              <a:rPr lang="sv-SE" sz="1800" b="1" dirty="0"/>
              <a:t>Nr: </a:t>
            </a:r>
            <a:r>
              <a:rPr lang="sv-SE" sz="1800" dirty="0"/>
              <a:t>22300 </a:t>
            </a:r>
          </a:p>
          <a:p>
            <a:pPr marL="0" indent="0">
              <a:buNone/>
            </a:pPr>
            <a:r>
              <a:rPr lang="sv-SE" sz="1800" b="1" dirty="0"/>
              <a:t>Pris: </a:t>
            </a:r>
            <a:r>
              <a:rPr lang="sv-SE" sz="1800" dirty="0"/>
              <a:t>119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3646617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Produktbild för Allesverloren Shiraz, 2018">
            <a:extLst>
              <a:ext uri="{FF2B5EF4-FFF2-40B4-BE49-F238E27FC236}">
                <a16:creationId xmlns:a16="http://schemas.microsoft.com/office/drawing/2014/main" id="{229F0187-421F-EC4E-BBF9-FC6F9802586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96743" y="1272657"/>
            <a:ext cx="1330506" cy="4916841"/>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3545302" cy="535531"/>
          </a:xfrm>
        </p:spPr>
        <p:txBody>
          <a:bodyPr/>
          <a:lstStyle/>
          <a:p>
            <a:r>
              <a:rPr lang="sv-SE" dirty="0" err="1"/>
              <a:t>allesverloren</a:t>
            </a:r>
            <a:endParaRPr lang="sv-SE" dirty="0"/>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a:t>Shiraz</a:t>
            </a:r>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p:txBody>
          <a:bodyPr/>
          <a:lstStyle/>
          <a:p>
            <a:pPr marL="0" indent="0">
              <a:buNone/>
            </a:pPr>
            <a:r>
              <a:rPr lang="sv-SE" sz="1800" b="1" dirty="0"/>
              <a:t>Årgång: </a:t>
            </a:r>
            <a:r>
              <a:rPr lang="sv-SE" sz="1800" dirty="0"/>
              <a:t>2018 </a:t>
            </a:r>
          </a:p>
          <a:p>
            <a:pPr marL="0" indent="0">
              <a:buNone/>
            </a:pPr>
            <a:r>
              <a:rPr lang="sv-SE" sz="1800" b="1" dirty="0"/>
              <a:t>Råvaror: </a:t>
            </a:r>
            <a:r>
              <a:rPr lang="sv-SE" sz="1800" dirty="0"/>
              <a:t>100 % </a:t>
            </a:r>
            <a:r>
              <a:rPr lang="sv-SE" sz="1800" dirty="0" err="1"/>
              <a:t>shiraz</a:t>
            </a:r>
            <a:endParaRPr lang="sv-SE" sz="1800" dirty="0"/>
          </a:p>
          <a:p>
            <a:pPr marL="0" indent="0">
              <a:buNone/>
            </a:pPr>
            <a:r>
              <a:rPr lang="sv-SE" sz="1800" b="1" dirty="0"/>
              <a:t>Ursprung: </a:t>
            </a:r>
            <a:r>
              <a:rPr lang="sv-SE" sz="1800" dirty="0" err="1"/>
              <a:t>Coastal</a:t>
            </a:r>
            <a:r>
              <a:rPr lang="sv-SE" sz="1800" dirty="0"/>
              <a:t> Region, </a:t>
            </a:r>
            <a:r>
              <a:rPr lang="sv-SE" sz="1800" dirty="0" err="1"/>
              <a:t>Swartland</a:t>
            </a:r>
            <a:endParaRPr lang="sv-SE" sz="1800" dirty="0"/>
          </a:p>
          <a:p>
            <a:pPr marL="0" indent="0">
              <a:buNone/>
            </a:pPr>
            <a:r>
              <a:rPr lang="sv-SE" sz="1800" b="1" dirty="0"/>
              <a:t>Alkohol: </a:t>
            </a:r>
            <a:r>
              <a:rPr lang="sv-SE" sz="1800" dirty="0"/>
              <a:t>14,5 %</a:t>
            </a:r>
          </a:p>
          <a:p>
            <a:pPr marL="0" indent="0">
              <a:buNone/>
            </a:pPr>
            <a:r>
              <a:rPr lang="sv-SE" sz="1800" b="1" dirty="0"/>
              <a:t>Sockerhalt: </a:t>
            </a:r>
            <a:r>
              <a:rPr lang="sv-SE" sz="1800" dirty="0"/>
              <a:t>Mindre än 3 gr/l</a:t>
            </a:r>
          </a:p>
          <a:p>
            <a:pPr marL="0" indent="0">
              <a:buNone/>
            </a:pPr>
            <a:r>
              <a:rPr lang="sv-SE" sz="1800" b="1" dirty="0"/>
              <a:t>Nr: </a:t>
            </a:r>
            <a:r>
              <a:rPr lang="sv-SE" sz="1800" dirty="0"/>
              <a:t>29002</a:t>
            </a:r>
          </a:p>
          <a:p>
            <a:pPr marL="0" indent="0">
              <a:buNone/>
            </a:pPr>
            <a:r>
              <a:rPr lang="sv-SE" sz="1800" b="1" dirty="0"/>
              <a:t>Pris: </a:t>
            </a:r>
            <a:r>
              <a:rPr lang="sv-SE" sz="1800" dirty="0"/>
              <a:t>125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8" name="Rectangle 2">
            <a:extLst>
              <a:ext uri="{FF2B5EF4-FFF2-40B4-BE49-F238E27FC236}">
                <a16:creationId xmlns:a16="http://schemas.microsoft.com/office/drawing/2014/main" id="{83F1A695-4F9D-0C48-A1B6-8FD0414AEFD1}"/>
              </a:ext>
            </a:extLst>
          </p:cNvPr>
          <p:cNvSpPr>
            <a:spLocks noChangeArrowheads="1"/>
          </p:cNvSpPr>
          <p:nvPr/>
        </p:nvSpPr>
        <p:spPr bwMode="auto">
          <a:xfrm>
            <a:off x="2300451" y="1932616"/>
            <a:ext cx="289000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41166527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Produktbild för Santa Duc Côtes du Rhône Les Vieilles Vignes, 2020">
            <a:extLst>
              <a:ext uri="{FF2B5EF4-FFF2-40B4-BE49-F238E27FC236}">
                <a16:creationId xmlns:a16="http://schemas.microsoft.com/office/drawing/2014/main" id="{4F14165F-6431-194E-8C07-7830AD34171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6263" y="1226939"/>
            <a:ext cx="1335671" cy="4965663"/>
          </a:xfrm>
          <a:prstGeom prst="rect">
            <a:avLst/>
          </a:prstGeom>
          <a:noFill/>
          <a:extLst>
            <a:ext uri="{909E8E84-426E-40DD-AFC4-6F175D3DCCD1}">
              <a14:hiddenFill xmlns:a14="http://schemas.microsoft.com/office/drawing/2010/main">
                <a:solidFill>
                  <a:srgbClr val="FFFFFF"/>
                </a:solidFill>
              </a14:hiddenFill>
            </a:ext>
          </a:extLst>
        </p:spPr>
      </p:pic>
      <p:sp>
        <p:nvSpPr>
          <p:cNvPr id="2" name="Rubrik 1">
            <a:extLst>
              <a:ext uri="{FF2B5EF4-FFF2-40B4-BE49-F238E27FC236}">
                <a16:creationId xmlns:a16="http://schemas.microsoft.com/office/drawing/2014/main" id="{00E98EF6-1C56-4198-813B-A2DE591965BA}"/>
              </a:ext>
            </a:extLst>
          </p:cNvPr>
          <p:cNvSpPr>
            <a:spLocks noGrp="1"/>
          </p:cNvSpPr>
          <p:nvPr>
            <p:ph type="title"/>
          </p:nvPr>
        </p:nvSpPr>
        <p:spPr>
          <a:xfrm>
            <a:off x="0" y="281689"/>
            <a:ext cx="7876616" cy="535531"/>
          </a:xfrm>
        </p:spPr>
        <p:txBody>
          <a:bodyPr/>
          <a:lstStyle/>
          <a:p>
            <a:r>
              <a:rPr lang="sv-SE" dirty="0" err="1"/>
              <a:t>Côtes</a:t>
            </a:r>
            <a:r>
              <a:rPr lang="sv-SE" dirty="0"/>
              <a:t> du Rhône Les </a:t>
            </a:r>
            <a:r>
              <a:rPr lang="sv-SE" dirty="0" err="1"/>
              <a:t>Vieilles</a:t>
            </a:r>
            <a:r>
              <a:rPr lang="sv-SE" dirty="0"/>
              <a:t> </a:t>
            </a:r>
            <a:r>
              <a:rPr lang="sv-SE" dirty="0" err="1"/>
              <a:t>Vignes</a:t>
            </a:r>
            <a:endParaRPr lang="sv-SE" dirty="0"/>
          </a:p>
        </p:txBody>
      </p:sp>
      <p:sp>
        <p:nvSpPr>
          <p:cNvPr id="3" name="Platshållare för text 2">
            <a:extLst>
              <a:ext uri="{FF2B5EF4-FFF2-40B4-BE49-F238E27FC236}">
                <a16:creationId xmlns:a16="http://schemas.microsoft.com/office/drawing/2014/main" id="{25CFD2A0-4249-42B7-A90C-2C306BB0A2B6}"/>
              </a:ext>
            </a:extLst>
          </p:cNvPr>
          <p:cNvSpPr>
            <a:spLocks noGrp="1"/>
          </p:cNvSpPr>
          <p:nvPr>
            <p:ph type="body" sz="quarter" idx="14"/>
          </p:nvPr>
        </p:nvSpPr>
        <p:spPr/>
        <p:txBody>
          <a:bodyPr/>
          <a:lstStyle/>
          <a:p>
            <a:r>
              <a:rPr lang="sv-SE" b="1" dirty="0" err="1"/>
              <a:t>Domaine</a:t>
            </a:r>
            <a:r>
              <a:rPr lang="sv-SE" b="1" dirty="0"/>
              <a:t> Santa </a:t>
            </a:r>
            <a:r>
              <a:rPr lang="sv-SE" b="1" dirty="0" err="1"/>
              <a:t>Duc</a:t>
            </a:r>
            <a:endParaRPr lang="sv-SE" b="1" dirty="0"/>
          </a:p>
        </p:txBody>
      </p:sp>
      <p:sp>
        <p:nvSpPr>
          <p:cNvPr id="6" name="Rectangle 2">
            <a:extLst>
              <a:ext uri="{FF2B5EF4-FFF2-40B4-BE49-F238E27FC236}">
                <a16:creationId xmlns:a16="http://schemas.microsoft.com/office/drawing/2014/main" id="{C7EC96D9-033C-C843-8301-55BFBE21176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4" name="Platshållare för innehåll 3">
            <a:extLst>
              <a:ext uri="{FF2B5EF4-FFF2-40B4-BE49-F238E27FC236}">
                <a16:creationId xmlns:a16="http://schemas.microsoft.com/office/drawing/2014/main" id="{336D5EF7-E56F-4729-B601-B2C2368B94CA}"/>
              </a:ext>
            </a:extLst>
          </p:cNvPr>
          <p:cNvSpPr>
            <a:spLocks noGrp="1"/>
          </p:cNvSpPr>
          <p:nvPr>
            <p:ph idx="1"/>
          </p:nvPr>
        </p:nvSpPr>
        <p:spPr>
          <a:xfrm>
            <a:off x="6419850" y="2626861"/>
            <a:ext cx="5132070" cy="3432507"/>
          </a:xfrm>
        </p:spPr>
        <p:txBody>
          <a:bodyPr/>
          <a:lstStyle/>
          <a:p>
            <a:pPr marL="0" indent="0">
              <a:buNone/>
            </a:pPr>
            <a:r>
              <a:rPr lang="sv-SE" sz="1800" b="1" dirty="0"/>
              <a:t>Årgång: </a:t>
            </a:r>
            <a:r>
              <a:rPr lang="sv-SE" sz="1800" dirty="0"/>
              <a:t>2018 </a:t>
            </a:r>
          </a:p>
          <a:p>
            <a:pPr marL="0" indent="0">
              <a:buNone/>
            </a:pPr>
            <a:r>
              <a:rPr lang="sv-SE" sz="1800" b="1" dirty="0"/>
              <a:t>Råvaror: </a:t>
            </a:r>
            <a:r>
              <a:rPr lang="sv-SE" sz="1800" dirty="0"/>
              <a:t>75% </a:t>
            </a:r>
            <a:r>
              <a:rPr lang="sv-SE" sz="1800" dirty="0" err="1"/>
              <a:t>grenache</a:t>
            </a:r>
            <a:r>
              <a:rPr lang="sv-SE" sz="1800" dirty="0"/>
              <a:t>, 20% </a:t>
            </a:r>
            <a:r>
              <a:rPr lang="sv-SE" sz="1800" dirty="0" err="1"/>
              <a:t>syrah</a:t>
            </a:r>
            <a:r>
              <a:rPr lang="sv-SE" sz="1800" dirty="0"/>
              <a:t>, 5% </a:t>
            </a:r>
            <a:r>
              <a:rPr lang="sv-SE" sz="1800" dirty="0" err="1"/>
              <a:t>cinsault</a:t>
            </a:r>
            <a:endParaRPr lang="sv-SE" sz="1800" dirty="0"/>
          </a:p>
          <a:p>
            <a:pPr marL="0" indent="0">
              <a:buNone/>
            </a:pPr>
            <a:r>
              <a:rPr lang="sv-SE" sz="1800" b="1" dirty="0"/>
              <a:t>Ursprung: </a:t>
            </a:r>
            <a:r>
              <a:rPr lang="sv-SE" sz="1800" dirty="0" err="1"/>
              <a:t>Côtes</a:t>
            </a:r>
            <a:r>
              <a:rPr lang="sv-SE" sz="1800" dirty="0"/>
              <a:t> du Rhône</a:t>
            </a:r>
          </a:p>
          <a:p>
            <a:pPr marL="0" indent="0">
              <a:buNone/>
            </a:pPr>
            <a:r>
              <a:rPr lang="sv-SE" sz="1800" b="1" dirty="0"/>
              <a:t>Alkohol: </a:t>
            </a:r>
            <a:r>
              <a:rPr lang="sv-SE" sz="1800" dirty="0"/>
              <a:t>14,5 %</a:t>
            </a:r>
          </a:p>
          <a:p>
            <a:pPr marL="0" indent="0">
              <a:buNone/>
            </a:pPr>
            <a:r>
              <a:rPr lang="sv-SE" sz="1800" b="1" dirty="0"/>
              <a:t>Sockerhalt: </a:t>
            </a:r>
            <a:r>
              <a:rPr lang="sv-SE" sz="1800" dirty="0"/>
              <a:t>Mindre än 3 gr/l</a:t>
            </a:r>
          </a:p>
          <a:p>
            <a:pPr marL="0" indent="0">
              <a:buNone/>
            </a:pPr>
            <a:r>
              <a:rPr lang="sv-SE" sz="1800" b="1" dirty="0"/>
              <a:t>Nr: </a:t>
            </a:r>
            <a:r>
              <a:rPr lang="sv-SE" sz="1800" dirty="0"/>
              <a:t>73018 </a:t>
            </a:r>
          </a:p>
          <a:p>
            <a:pPr marL="0" indent="0">
              <a:buNone/>
            </a:pPr>
            <a:r>
              <a:rPr lang="sv-SE" sz="1800" b="1" dirty="0"/>
              <a:t>Pris: </a:t>
            </a:r>
            <a:r>
              <a:rPr lang="sv-SE" sz="1800" dirty="0"/>
              <a:t>124 kr</a:t>
            </a:r>
          </a:p>
          <a:p>
            <a:pPr marL="0" indent="0">
              <a:buNone/>
            </a:pPr>
            <a:endParaRPr lang="sv-SE" sz="1800" dirty="0"/>
          </a:p>
        </p:txBody>
      </p:sp>
      <p:sp>
        <p:nvSpPr>
          <p:cNvPr id="11" name="Rectangle 2">
            <a:extLst>
              <a:ext uri="{FF2B5EF4-FFF2-40B4-BE49-F238E27FC236}">
                <a16:creationId xmlns:a16="http://schemas.microsoft.com/office/drawing/2014/main" id="{801FB976-073A-CF4B-B9FF-B10C1E3AE3E1}"/>
              </a:ext>
            </a:extLst>
          </p:cNvPr>
          <p:cNvSpPr>
            <a:spLocks noChangeArrowheads="1"/>
          </p:cNvSpPr>
          <p:nvPr/>
        </p:nvSpPr>
        <p:spPr bwMode="auto">
          <a:xfrm>
            <a:off x="2237013" y="1226939"/>
            <a:ext cx="3734439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5" name="Rectangle 2">
            <a:extLst>
              <a:ext uri="{FF2B5EF4-FFF2-40B4-BE49-F238E27FC236}">
                <a16:creationId xmlns:a16="http://schemas.microsoft.com/office/drawing/2014/main" id="{861A54C9-28A5-F54E-8A92-883111A98DD0}"/>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7" name="Rectangle 2">
            <a:extLst>
              <a:ext uri="{FF2B5EF4-FFF2-40B4-BE49-F238E27FC236}">
                <a16:creationId xmlns:a16="http://schemas.microsoft.com/office/drawing/2014/main" id="{DCCFC6F4-8087-1046-ADAC-994F76881302}"/>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sv-SE"/>
          </a:p>
        </p:txBody>
      </p:sp>
      <p:sp>
        <p:nvSpPr>
          <p:cNvPr id="9" name="Rectangle 2">
            <a:extLst>
              <a:ext uri="{FF2B5EF4-FFF2-40B4-BE49-F238E27FC236}">
                <a16:creationId xmlns:a16="http://schemas.microsoft.com/office/drawing/2014/main" id="{8FDBB3C0-1D03-C540-8A94-95C06ED90660}"/>
              </a:ext>
            </a:extLst>
          </p:cNvPr>
          <p:cNvSpPr>
            <a:spLocks noChangeArrowheads="1"/>
          </p:cNvSpPr>
          <p:nvPr/>
        </p:nvSpPr>
        <p:spPr bwMode="auto">
          <a:xfrm flipV="1">
            <a:off x="-15906954" y="4378608"/>
            <a:ext cx="3112696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
        <p:nvSpPr>
          <p:cNvPr id="8" name="Rectangle 2">
            <a:extLst>
              <a:ext uri="{FF2B5EF4-FFF2-40B4-BE49-F238E27FC236}">
                <a16:creationId xmlns:a16="http://schemas.microsoft.com/office/drawing/2014/main" id="{83F1A695-4F9D-0C48-A1B6-8FD0414AEFD1}"/>
              </a:ext>
            </a:extLst>
          </p:cNvPr>
          <p:cNvSpPr>
            <a:spLocks noChangeArrowheads="1"/>
          </p:cNvSpPr>
          <p:nvPr/>
        </p:nvSpPr>
        <p:spPr bwMode="auto">
          <a:xfrm>
            <a:off x="2300451" y="1932616"/>
            <a:ext cx="28900011"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sv-SE"/>
          </a:p>
        </p:txBody>
      </p:sp>
    </p:spTree>
    <p:extLst>
      <p:ext uri="{BB962C8B-B14F-4D97-AF65-F5344CB8AC3E}">
        <p14:creationId xmlns:p14="http://schemas.microsoft.com/office/powerpoint/2010/main" val="3763418930"/>
      </p:ext>
    </p:extLst>
  </p:cSld>
  <p:clrMapOvr>
    <a:masterClrMapping/>
  </p:clrMapOvr>
</p:sld>
</file>

<file path=ppt/theme/theme1.xml><?xml version="1.0" encoding="utf-8"?>
<a:theme xmlns:a="http://schemas.openxmlformats.org/drawingml/2006/main" name="Munskänkarna grundmall">
  <a:themeElements>
    <a:clrScheme name="Munskänkarna_color">
      <a:dk1>
        <a:sysClr val="windowText" lastClr="000000"/>
      </a:dk1>
      <a:lt1>
        <a:sysClr val="window" lastClr="FFFFFF"/>
      </a:lt1>
      <a:dk2>
        <a:srgbClr val="000033"/>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Narrow"/>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unskänkarna grundmall Rosa_Ny" id="{37434B1C-0A76-44C0-B160-749B7C75BBB3}" vid="{39B72BDA-EE4D-4ADC-AC5E-C78729A9ABE8}"/>
    </a:ext>
  </a:extLst>
</a:theme>
</file>

<file path=ppt/theme/theme2.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Munskänkarna_color">
      <a:dk1>
        <a:sysClr val="windowText" lastClr="000000"/>
      </a:dk1>
      <a:lt1>
        <a:sysClr val="window" lastClr="FFFFFF"/>
      </a:lt1>
      <a:dk2>
        <a:srgbClr val="44546A"/>
      </a:dk2>
      <a:lt2>
        <a:srgbClr val="E7E6E6"/>
      </a:lt2>
      <a:accent1>
        <a:srgbClr val="BE004B"/>
      </a:accent1>
      <a:accent2>
        <a:srgbClr val="F49D9C"/>
      </a:accent2>
      <a:accent3>
        <a:srgbClr val="FF6666"/>
      </a:accent3>
      <a:accent4>
        <a:srgbClr val="669999"/>
      </a:accent4>
      <a:accent5>
        <a:srgbClr val="999966"/>
      </a:accent5>
      <a:accent6>
        <a:srgbClr val="CCCC99"/>
      </a:accent6>
      <a:hlink>
        <a:srgbClr val="660033"/>
      </a:hlink>
      <a:folHlink>
        <a:srgbClr val="000033"/>
      </a:folHlink>
    </a:clrScheme>
    <a:fontScheme name="Munskänkarna_fo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261B5BABC2062046A3A6C7BA83E1064C" ma:contentTypeVersion="10" ma:contentTypeDescription="Skapa ett nytt dokument." ma:contentTypeScope="" ma:versionID="558cb83ec7cdb221a774d0b7d86f73e5">
  <xsd:schema xmlns:xsd="http://www.w3.org/2001/XMLSchema" xmlns:xs="http://www.w3.org/2001/XMLSchema" xmlns:p="http://schemas.microsoft.com/office/2006/metadata/properties" xmlns:ns3="17798c2e-8ec6-411a-92bf-42cada8c5360" targetNamespace="http://schemas.microsoft.com/office/2006/metadata/properties" ma:root="true" ma:fieldsID="0ebfa375b3427caae85372d13753e19e" ns3:_="">
    <xsd:import namespace="17798c2e-8ec6-411a-92bf-42cada8c536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Location" minOccurs="0"/>
                <xsd:element ref="ns3:MediaServiceAutoTags" minOccurs="0"/>
                <xsd:element ref="ns3:MediaServiceGenerationTime" minOccurs="0"/>
                <xsd:element ref="ns3:MediaServiceEventHashCode" minOccurs="0"/>
                <xsd:element ref="ns3:MediaServiceOCR"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7798c2e-8ec6-411a-92bf-42cada8c536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Location" ma:internalName="MediaServiceLocation" ma:readOnly="true">
      <xsd:simpleType>
        <xsd:restriction base="dms:Text"/>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9CEBAD6A-AFE5-46E0-9A90-AF4AB80FFBEE}">
  <ds:schemaRefs>
    <ds:schemaRef ds:uri="http://schemas.microsoft.com/sharepoint/v3/contenttype/forms"/>
  </ds:schemaRefs>
</ds:datastoreItem>
</file>

<file path=customXml/itemProps2.xml><?xml version="1.0" encoding="utf-8"?>
<ds:datastoreItem xmlns:ds="http://schemas.openxmlformats.org/officeDocument/2006/customXml" ds:itemID="{58DCA370-3D7E-423A-A625-328FC6152E1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7798c2e-8ec6-411a-92bf-42cada8c53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D4ABDA6A-1F6C-4B42-8544-08E5AE6AC91F}">
  <ds:schemaRefs>
    <ds:schemaRef ds:uri="http://schemas.microsoft.com/office/infopath/2007/PartnerControls"/>
    <ds:schemaRef ds:uri="http://schemas.openxmlformats.org/package/2006/metadata/core-properties"/>
    <ds:schemaRef ds:uri="http://purl.org/dc/terms/"/>
    <ds:schemaRef ds:uri="http://schemas.microsoft.com/office/2006/metadata/properties"/>
    <ds:schemaRef ds:uri="http://schemas.microsoft.com/office/2006/documentManagement/types"/>
    <ds:schemaRef ds:uri="17798c2e-8ec6-411a-92bf-42cada8c5360"/>
    <ds:schemaRef ds:uri="http://www.w3.org/XML/1998/namespace"/>
    <ds:schemaRef ds:uri="http://purl.org/dc/dcmitype/"/>
    <ds:schemaRef ds:uri="http://purl.org/dc/elements/1.1/"/>
  </ds:schemaRefs>
</ds:datastoreItem>
</file>

<file path=docProps/app.xml><?xml version="1.0" encoding="utf-8"?>
<Properties xmlns="http://schemas.openxmlformats.org/officeDocument/2006/extended-properties" xmlns:vt="http://schemas.openxmlformats.org/officeDocument/2006/docPropsVTypes">
  <Template>Munskänkarna grundmall_ny_generell</Template>
  <TotalTime>8</TotalTime>
  <Words>1369</Words>
  <Application>Microsoft Office PowerPoint</Application>
  <PresentationFormat>Bredbild</PresentationFormat>
  <Paragraphs>126</Paragraphs>
  <Slides>7</Slides>
  <Notes>6</Notes>
  <HiddenSlides>0</HiddenSlides>
  <MMClips>0</MMClips>
  <ScaleCrop>false</ScaleCrop>
  <HeadingPairs>
    <vt:vector size="6" baseType="variant">
      <vt:variant>
        <vt:lpstr>Använt teckensnitt</vt:lpstr>
      </vt:variant>
      <vt:variant>
        <vt:i4>3</vt:i4>
      </vt:variant>
      <vt:variant>
        <vt:lpstr>Tema</vt:lpstr>
      </vt:variant>
      <vt:variant>
        <vt:i4>1</vt:i4>
      </vt:variant>
      <vt:variant>
        <vt:lpstr>Bildrubriker</vt:lpstr>
      </vt:variant>
      <vt:variant>
        <vt:i4>7</vt:i4>
      </vt:variant>
    </vt:vector>
  </HeadingPairs>
  <TitlesOfParts>
    <vt:vector size="11" baseType="lpstr">
      <vt:lpstr>Arial</vt:lpstr>
      <vt:lpstr>Arial Narrow</vt:lpstr>
      <vt:lpstr>Calibri</vt:lpstr>
      <vt:lpstr>Munskänkarna grundmall</vt:lpstr>
      <vt:lpstr>[Sektion], [Datum]</vt:lpstr>
      <vt:lpstr>Brut Les Sorts Selecció</vt:lpstr>
      <vt:lpstr>Lat 42 gran reserva</vt:lpstr>
      <vt:lpstr>cabernet Sauvignon</vt:lpstr>
      <vt:lpstr>Ebbio langhe nebbiolo</vt:lpstr>
      <vt:lpstr>allesverloren</vt:lpstr>
      <vt:lpstr>Côtes du Rhône Les Vieilles Vignes</vt:lpstr>
    </vt:vector>
  </TitlesOfParts>
  <Company>SGIT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En förklarande text, presentatör eller datum</dc:title>
  <dc:creator>Åsa Lindelöw</dc:creator>
  <cp:lastModifiedBy>asa</cp:lastModifiedBy>
  <cp:revision>3</cp:revision>
  <dcterms:created xsi:type="dcterms:W3CDTF">2020-12-03T19:07:33Z</dcterms:created>
  <dcterms:modified xsi:type="dcterms:W3CDTF">2021-08-30T13:27:53Z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0x010100261B5BABC2062046A3A6C7BA83E1064C</vt:lpwstr>
  </property>
</Properties>
</file>