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16"/>
  </p:notesMasterIdLst>
  <p:handoutMasterIdLst>
    <p:handoutMasterId r:id="rId17"/>
  </p:handoutMasterIdLst>
  <p:sldIdLst>
    <p:sldId id="261" r:id="rId6"/>
    <p:sldId id="281" r:id="rId7"/>
    <p:sldId id="279" r:id="rId8"/>
    <p:sldId id="277" r:id="rId9"/>
    <p:sldId id="275" r:id="rId10"/>
    <p:sldId id="278" r:id="rId11"/>
    <p:sldId id="273" r:id="rId12"/>
    <p:sldId id="276" r:id="rId13"/>
    <p:sldId id="274" r:id="rId14"/>
    <p:sldId id="280"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515" autoAdjust="0"/>
  </p:normalViewPr>
  <p:slideViewPr>
    <p:cSldViewPr snapToGrid="0">
      <p:cViewPr varScale="1">
        <p:scale>
          <a:sx n="84" d="100"/>
          <a:sy n="84" d="100"/>
        </p:scale>
        <p:origin x="1616" y="4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10/09/2025</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34059-AC7F-F559-6507-EC91DA2BB0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700AA8-A786-D00F-A018-17ED2BBBD8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398345-892D-A3CE-D367-7C780015BEED}"/>
              </a:ext>
            </a:extLst>
          </p:cNvPr>
          <p:cNvSpPr>
            <a:spLocks noGrp="1"/>
          </p:cNvSpPr>
          <p:nvPr>
            <p:ph type="body" idx="1"/>
          </p:nvPr>
        </p:nvSpPr>
        <p:spPr/>
        <p:txBody>
          <a:bodyPr/>
          <a:lstStyle/>
          <a:p>
            <a:pPr algn="l">
              <a:buNone/>
            </a:pPr>
            <a:r>
              <a:rPr lang="sv-SE" b="0" i="0" dirty="0">
                <a:solidFill>
                  <a:srgbClr val="000033"/>
                </a:solidFill>
                <a:effectLst/>
                <a:latin typeface="Gabriela-Bold"/>
              </a:rPr>
              <a:t>Årets bästa vin – medlemmarnas val</a:t>
            </a:r>
          </a:p>
          <a:p>
            <a:pPr algn="l">
              <a:buNone/>
            </a:pPr>
            <a:r>
              <a:rPr lang="sv-SE" b="0" i="0" dirty="0">
                <a:solidFill>
                  <a:srgbClr val="3E3E3E"/>
                </a:solidFill>
                <a:effectLst/>
                <a:latin typeface="Montserrat-Regular"/>
              </a:rPr>
              <a:t>Munskänkarna har utsett Årets bästa vin sedan 2021. Det är medlemmarna själva som nominerar och röstar fram de vinnande vinerna. Utgångspunkten för Årets bästa vin är att de ska finnas hos Systembolaget, i fasta sortimentet eller som ordervara.</a:t>
            </a:r>
          </a:p>
          <a:p>
            <a:pPr algn="l">
              <a:buNone/>
            </a:pPr>
            <a:r>
              <a:rPr lang="sv-SE" b="0" i="0" dirty="0">
                <a:solidFill>
                  <a:srgbClr val="3E3E3E"/>
                </a:solidFill>
                <a:effectLst/>
                <a:latin typeface="Montserrat-Regular"/>
              </a:rPr>
              <a:t>Alla medlemmar bjuds in att nominera sina favoriter under våren. En arbetsgrupp inom Munskänkarna presenterar sedan finalistvinerna och fram till mitten av hösten pågår omröstningen bland medlemmarna.</a:t>
            </a:r>
            <a:br>
              <a:rPr lang="sv-SE" b="0" i="0" dirty="0">
                <a:solidFill>
                  <a:srgbClr val="3E3E3E"/>
                </a:solidFill>
                <a:effectLst/>
                <a:latin typeface="Montserrat-Regular"/>
              </a:rPr>
            </a:br>
            <a:endParaRPr lang="sv-SE" b="0" i="0" dirty="0">
              <a:solidFill>
                <a:srgbClr val="3E3E3E"/>
              </a:solidFill>
              <a:effectLst/>
              <a:latin typeface="Montserrat-Regular"/>
            </a:endParaRPr>
          </a:p>
          <a:p>
            <a:pPr algn="l">
              <a:buNone/>
            </a:pPr>
            <a:r>
              <a:rPr lang="sv-SE" b="0" i="0" dirty="0">
                <a:solidFill>
                  <a:srgbClr val="000033"/>
                </a:solidFill>
                <a:effectLst/>
                <a:latin typeface="Gabriela-Bold"/>
              </a:rPr>
              <a:t>Tema 2025: druvan </a:t>
            </a:r>
            <a:r>
              <a:rPr lang="sv-SE" b="0" i="0" dirty="0" err="1">
                <a:solidFill>
                  <a:srgbClr val="000033"/>
                </a:solidFill>
                <a:effectLst/>
                <a:latin typeface="Gabriela-Bold"/>
              </a:rPr>
              <a:t>pinot</a:t>
            </a:r>
            <a:r>
              <a:rPr lang="sv-SE" b="0" i="0" dirty="0">
                <a:solidFill>
                  <a:srgbClr val="000033"/>
                </a:solidFill>
                <a:effectLst/>
                <a:latin typeface="Gabriela-Bold"/>
              </a:rPr>
              <a:t> </a:t>
            </a:r>
            <a:r>
              <a:rPr lang="sv-SE" b="0" i="0" dirty="0" err="1">
                <a:solidFill>
                  <a:srgbClr val="000033"/>
                </a:solidFill>
                <a:effectLst/>
                <a:latin typeface="Gabriela-Bold"/>
              </a:rPr>
              <a:t>noir</a:t>
            </a:r>
            <a:endParaRPr lang="sv-SE" b="0" i="0" dirty="0">
              <a:solidFill>
                <a:srgbClr val="000033"/>
              </a:solidFill>
              <a:effectLst/>
              <a:latin typeface="Gabriela-Bold"/>
            </a:endParaRPr>
          </a:p>
          <a:p>
            <a:pPr algn="l">
              <a:buNone/>
            </a:pPr>
            <a:r>
              <a:rPr lang="sv-SE" b="0" i="0" dirty="0">
                <a:solidFill>
                  <a:srgbClr val="3E3E3E"/>
                </a:solidFill>
                <a:effectLst/>
                <a:latin typeface="Montserrat-Regular"/>
              </a:rPr>
              <a:t>Temat för Årets bästa vin kan variera, och 2025 handlar det om stilla, röda viner där druvan </a:t>
            </a:r>
            <a:r>
              <a:rPr lang="sv-SE" b="0" i="0" dirty="0" err="1">
                <a:solidFill>
                  <a:srgbClr val="3E3E3E"/>
                </a:solidFill>
                <a:effectLst/>
                <a:latin typeface="Montserrat-Regular"/>
              </a:rPr>
              <a:t>pinot</a:t>
            </a:r>
            <a:r>
              <a:rPr lang="sv-SE" b="0" i="0" dirty="0">
                <a:solidFill>
                  <a:srgbClr val="3E3E3E"/>
                </a:solidFill>
                <a:effectLst/>
                <a:latin typeface="Montserrat-Regular"/>
              </a:rPr>
              <a:t> </a:t>
            </a:r>
            <a:r>
              <a:rPr lang="sv-SE" b="0" i="0" dirty="0" err="1">
                <a:solidFill>
                  <a:srgbClr val="3E3E3E"/>
                </a:solidFill>
                <a:effectLst/>
                <a:latin typeface="Montserrat-Regular"/>
              </a:rPr>
              <a:t>noir</a:t>
            </a:r>
            <a:r>
              <a:rPr lang="sv-SE" b="0" i="0" dirty="0">
                <a:solidFill>
                  <a:srgbClr val="3E3E3E"/>
                </a:solidFill>
                <a:effectLst/>
                <a:latin typeface="Montserrat-Regular"/>
              </a:rPr>
              <a:t> dominerar.</a:t>
            </a:r>
          </a:p>
          <a:p>
            <a:pPr algn="l">
              <a:buNone/>
            </a:pPr>
            <a:r>
              <a:rPr lang="sv-SE" b="0" i="0" dirty="0">
                <a:solidFill>
                  <a:srgbClr val="3E3E3E"/>
                </a:solidFill>
                <a:effectLst/>
                <a:latin typeface="Montserrat-Regular"/>
              </a:rPr>
              <a:t>Nomineringsperioden avslutades den 28 februari och omröstningsperioden pågår mellan 15 mars och 15 oktober. Vinnande vin presenteras i början av december.</a:t>
            </a:r>
            <a:br>
              <a:rPr lang="sv-SE" b="0" i="0" dirty="0">
                <a:solidFill>
                  <a:srgbClr val="3E3E3E"/>
                </a:solidFill>
                <a:effectLst/>
                <a:latin typeface="Montserrat-Regular"/>
              </a:rPr>
            </a:br>
            <a:endParaRPr lang="sv-SE" b="0" i="0" dirty="0">
              <a:solidFill>
                <a:srgbClr val="3E3E3E"/>
              </a:solidFill>
              <a:effectLst/>
              <a:latin typeface="Montserrat-Regular"/>
            </a:endParaRPr>
          </a:p>
          <a:p>
            <a:pPr algn="l">
              <a:buNone/>
            </a:pPr>
            <a:r>
              <a:rPr lang="sv-SE" b="0" i="0" dirty="0">
                <a:solidFill>
                  <a:srgbClr val="000033"/>
                </a:solidFill>
                <a:effectLst/>
                <a:latin typeface="Gabriela-Bold"/>
              </a:rPr>
              <a:t>Årets munskänksvin – provningsgruppernas val</a:t>
            </a:r>
          </a:p>
          <a:p>
            <a:pPr algn="l">
              <a:buNone/>
            </a:pPr>
            <a:r>
              <a:rPr lang="sv-SE" b="0" i="0" dirty="0">
                <a:solidFill>
                  <a:srgbClr val="3E3E3E"/>
                </a:solidFill>
                <a:effectLst/>
                <a:latin typeface="Montserrat-Regular"/>
              </a:rPr>
              <a:t>Förutom medlemmarnas val utser Munskänkarnas provningsgrupper sina favoriter, utifrån årets tema. Årets munskänksvin har varit en återkommande utmärkelse under många år och även detta presenteras i Munskänkarnas magasin In </a:t>
            </a:r>
            <a:r>
              <a:rPr lang="sv-SE" b="0" i="0" dirty="0" err="1">
                <a:solidFill>
                  <a:srgbClr val="3E3E3E"/>
                </a:solidFill>
                <a:effectLst/>
                <a:latin typeface="Montserrat-Regular"/>
              </a:rPr>
              <a:t>Vino</a:t>
            </a:r>
            <a:r>
              <a:rPr lang="sv-SE" b="0" i="0" dirty="0">
                <a:solidFill>
                  <a:srgbClr val="3E3E3E"/>
                </a:solidFill>
                <a:effectLst/>
                <a:latin typeface="Montserrat-Regular"/>
              </a:rPr>
              <a:t> nr 6 i december.</a:t>
            </a:r>
            <a:br>
              <a:rPr lang="sv-SE" b="0" i="0" dirty="0">
                <a:solidFill>
                  <a:srgbClr val="3E3E3E"/>
                </a:solidFill>
                <a:effectLst/>
                <a:latin typeface="Montserrat-Regular"/>
              </a:rPr>
            </a:br>
            <a:endParaRPr lang="sv-SE" b="0" i="0" dirty="0">
              <a:solidFill>
                <a:srgbClr val="3E3E3E"/>
              </a:solidFill>
              <a:effectLst/>
              <a:latin typeface="Montserrat-Regular"/>
            </a:endParaRPr>
          </a:p>
          <a:p>
            <a:pPr algn="l">
              <a:buNone/>
            </a:pPr>
            <a:r>
              <a:rPr lang="sv-SE" b="0" i="0" dirty="0">
                <a:solidFill>
                  <a:srgbClr val="000033"/>
                </a:solidFill>
                <a:effectLst/>
                <a:latin typeface="Gabriela-Bold"/>
              </a:rPr>
              <a:t>Färdiga </a:t>
            </a:r>
            <a:r>
              <a:rPr lang="sv-SE" b="0" i="0" dirty="0" err="1">
                <a:solidFill>
                  <a:srgbClr val="000033"/>
                </a:solidFill>
                <a:effectLst/>
                <a:latin typeface="Gabriela-Bold"/>
              </a:rPr>
              <a:t>provningsunderlag</a:t>
            </a:r>
            <a:endParaRPr lang="sv-SE" b="0" i="0" dirty="0">
              <a:solidFill>
                <a:srgbClr val="000033"/>
              </a:solidFill>
              <a:effectLst/>
              <a:latin typeface="Gabriela-Bold"/>
            </a:endParaRPr>
          </a:p>
          <a:p>
            <a:pPr algn="l">
              <a:buNone/>
            </a:pPr>
            <a:r>
              <a:rPr lang="sv-SE" b="0" i="0" dirty="0">
                <a:solidFill>
                  <a:srgbClr val="3E3E3E"/>
                </a:solidFill>
                <a:effectLst/>
                <a:latin typeface="Montserrat-Regular"/>
              </a:rPr>
              <a:t>Många sektioner brukar också passa på att genomföra provningar av finalistvinerna. För att underlätta för sektionerna, erbjuder Munskänkarna ett särskilt </a:t>
            </a:r>
            <a:r>
              <a:rPr lang="sv-SE" b="0" i="0" dirty="0" err="1">
                <a:solidFill>
                  <a:srgbClr val="3E3E3E"/>
                </a:solidFill>
                <a:effectLst/>
                <a:latin typeface="Montserrat-Regular"/>
              </a:rPr>
              <a:t>provningsunderlag</a:t>
            </a:r>
            <a:r>
              <a:rPr lang="sv-SE" b="0" i="0" dirty="0">
                <a:solidFill>
                  <a:srgbClr val="3E3E3E"/>
                </a:solidFill>
                <a:effectLst/>
                <a:latin typeface="Montserrat-Regular"/>
              </a:rPr>
              <a:t> för Årets bästa vin, med ett bildspel som presenterar finalistvinerna och ett färdigt </a:t>
            </a:r>
            <a:r>
              <a:rPr lang="sv-SE" b="0" i="0" dirty="0" err="1">
                <a:solidFill>
                  <a:srgbClr val="3E3E3E"/>
                </a:solidFill>
                <a:effectLst/>
                <a:latin typeface="Montserrat-Regular"/>
              </a:rPr>
              <a:t>provningsunderlägg</a:t>
            </a:r>
            <a:r>
              <a:rPr lang="sv-SE" b="0" i="0" dirty="0">
                <a:solidFill>
                  <a:srgbClr val="3E3E3E"/>
                </a:solidFill>
                <a:effectLst/>
                <a:latin typeface="Montserrat-Regular"/>
              </a:rPr>
              <a:t> att ladda ner. Detta material kan du också använda för att enkelt ordna en hemmaprovning.</a:t>
            </a:r>
          </a:p>
          <a:p>
            <a:pPr algn="l"/>
            <a:r>
              <a:rPr lang="sv-SE" b="0" i="0" dirty="0">
                <a:solidFill>
                  <a:srgbClr val="3E3E3E"/>
                </a:solidFill>
                <a:effectLst/>
                <a:latin typeface="Montserrat-Regular"/>
              </a:rPr>
              <a:t>Självklart kan </a:t>
            </a:r>
            <a:r>
              <a:rPr lang="sv-SE" b="0" i="0" dirty="0" err="1">
                <a:solidFill>
                  <a:srgbClr val="3E3E3E"/>
                </a:solidFill>
                <a:effectLst/>
                <a:latin typeface="Montserrat-Regular"/>
              </a:rPr>
              <a:t>provningsunderlagen</a:t>
            </a:r>
            <a:r>
              <a:rPr lang="sv-SE" b="0" i="0" dirty="0">
                <a:solidFill>
                  <a:srgbClr val="3E3E3E"/>
                </a:solidFill>
                <a:effectLst/>
                <a:latin typeface="Montserrat-Regular"/>
              </a:rPr>
              <a:t> från tidigare år fortsätta att användas. Vi har samlat dem och information om finalistvinerna och vinnarna på en egen sida på munskankarna.se.</a:t>
            </a:r>
          </a:p>
          <a:p>
            <a:endParaRPr lang="sv-SE" dirty="0"/>
          </a:p>
        </p:txBody>
      </p:sp>
      <p:sp>
        <p:nvSpPr>
          <p:cNvPr id="4" name="Platshållare för bildnummer 3">
            <a:extLst>
              <a:ext uri="{FF2B5EF4-FFF2-40B4-BE49-F238E27FC236}">
                <a16:creationId xmlns:a16="http://schemas.microsoft.com/office/drawing/2014/main" id="{B807D8CA-E101-F97C-AE76-67487ABAED9F}"/>
              </a:ext>
            </a:extLst>
          </p:cNvPr>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368613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10</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spcAft>
                <a:spcPts val="1800"/>
              </a:spcAft>
            </a:pPr>
            <a:r>
              <a:rPr lang="sv-SE" sz="2800" b="1" i="0" dirty="0">
                <a:solidFill>
                  <a:srgbClr val="252525"/>
                </a:solidFill>
                <a:effectLst/>
                <a:latin typeface="interVariable"/>
              </a:rPr>
              <a:t>Färg: </a:t>
            </a:r>
            <a:r>
              <a:rPr lang="sv-SE" sz="2800" b="0" i="0" dirty="0">
                <a:solidFill>
                  <a:srgbClr val="252525"/>
                </a:solidFill>
                <a:effectLst/>
                <a:latin typeface="interVariable"/>
              </a:rPr>
              <a:t>Mörk, blåröd färg.</a:t>
            </a:r>
          </a:p>
          <a:p>
            <a:pPr algn="l">
              <a:lnSpc>
                <a:spcPts val="1800"/>
              </a:lnSpc>
              <a:spcAft>
                <a:spcPts val="1800"/>
              </a:spcAft>
            </a:pPr>
            <a:r>
              <a:rPr lang="sv-SE" sz="2800" b="1" i="0" dirty="0">
                <a:solidFill>
                  <a:srgbClr val="252525"/>
                </a:solidFill>
                <a:effectLst/>
                <a:latin typeface="interVariable"/>
              </a:rPr>
              <a:t>Doft: </a:t>
            </a:r>
            <a:r>
              <a:rPr lang="sv-SE" sz="2800" b="0" i="0" dirty="0">
                <a:solidFill>
                  <a:srgbClr val="252525"/>
                </a:solidFill>
                <a:effectLst/>
                <a:latin typeface="interVariable"/>
              </a:rPr>
              <a:t>Nyanserad, kryddig doft med fatkaraktär, inslag av mörka körsbär, choklad, jordgubbar, ingefära, skogshallon, örter och vanilj.</a:t>
            </a:r>
          </a:p>
          <a:p>
            <a:pPr algn="l">
              <a:lnSpc>
                <a:spcPts val="1800"/>
              </a:lnSpc>
            </a:pPr>
            <a:r>
              <a:rPr lang="sv-SE" sz="2800" b="1" i="0" dirty="0">
                <a:solidFill>
                  <a:srgbClr val="252525"/>
                </a:solidFill>
                <a:effectLst/>
                <a:latin typeface="interVariable"/>
              </a:rPr>
              <a:t>Smak: </a:t>
            </a:r>
            <a:r>
              <a:rPr lang="sv-SE" sz="2800" b="0" i="0" dirty="0">
                <a:solidFill>
                  <a:srgbClr val="252525"/>
                </a:solidFill>
                <a:effectLst/>
                <a:latin typeface="interVariable"/>
              </a:rPr>
              <a:t>Nyanserad, kryddig smak med fatkaraktär, inslag av mörka körsbär, choklad, jordgubbar, skogshallon, örter och vanilj.</a:t>
            </a:r>
          </a:p>
          <a:p>
            <a:endParaRPr lang="sv-SE" sz="2800" b="0" i="0" dirty="0">
              <a:solidFill>
                <a:srgbClr val="252525"/>
              </a:solidFill>
              <a:effectLst/>
              <a:highlight>
                <a:srgbClr val="FFFFFF"/>
              </a:highlight>
              <a:latin typeface="__interVariable_de067d"/>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4000" b="0" i="0" dirty="0">
                <a:solidFill>
                  <a:srgbClr val="252525"/>
                </a:solidFill>
                <a:effectLst/>
                <a:latin typeface="interVariable"/>
              </a:rPr>
              <a:t>Central </a:t>
            </a:r>
            <a:r>
              <a:rPr lang="sv-SE" sz="4000" b="0" i="0" dirty="0" err="1">
                <a:solidFill>
                  <a:srgbClr val="252525"/>
                </a:solidFill>
                <a:effectLst/>
                <a:latin typeface="interVariable"/>
              </a:rPr>
              <a:t>Otago</a:t>
            </a:r>
            <a:r>
              <a:rPr lang="sv-SE" sz="4000" b="0" i="0" dirty="0">
                <a:solidFill>
                  <a:srgbClr val="252525"/>
                </a:solidFill>
                <a:effectLst/>
                <a:latin typeface="interVariable"/>
              </a:rPr>
              <a:t> är Nya Zeelands, och världens, sydligaste vinområde.</a:t>
            </a:r>
          </a:p>
          <a:p>
            <a:endParaRPr lang="sv-SE" sz="2800" b="1" i="0" dirty="0">
              <a:solidFill>
                <a:srgbClr val="252525"/>
              </a:solidFill>
              <a:effectLst/>
              <a:highlight>
                <a:srgbClr val="FFFFFF"/>
              </a:highlight>
              <a:latin typeface="__interVariable_de067d"/>
            </a:endParaRPr>
          </a:p>
          <a:p>
            <a:r>
              <a:rPr lang="sv-SE" sz="2800" b="1" i="0" dirty="0">
                <a:solidFill>
                  <a:srgbClr val="252525"/>
                </a:solidFill>
                <a:effectLst/>
                <a:highlight>
                  <a:srgbClr val="FFFFFF"/>
                </a:highlight>
                <a:latin typeface="__interVariable_de067d"/>
              </a:rPr>
              <a:t>Producenten: </a:t>
            </a:r>
            <a:r>
              <a:rPr lang="sv-SE" sz="2800" b="0" i="0" dirty="0">
                <a:solidFill>
                  <a:srgbClr val="252525"/>
                </a:solidFill>
                <a:effectLst/>
                <a:highlight>
                  <a:srgbClr val="FFFFFF"/>
                </a:highlight>
                <a:latin typeface="__interVariable_de067d"/>
              </a:rPr>
              <a:t>Mora Wines. </a:t>
            </a:r>
            <a:r>
              <a:rPr lang="sv-SE" sz="4000" b="0" dirty="0"/>
              <a:t>Mora </a:t>
            </a:r>
            <a:r>
              <a:rPr lang="sv-SE" sz="4000" dirty="0"/>
              <a:t>(latin) betyder att ta en paus. Mora Wines, ett andra generationens familjeägt företag i Nya Zeeland, är den senaste vinsatsningen för </a:t>
            </a:r>
            <a:r>
              <a:rPr lang="sv-SE" sz="4000" dirty="0" err="1"/>
              <a:t>Skeggs</a:t>
            </a:r>
            <a:r>
              <a:rPr lang="sv-SE" sz="4000" dirty="0"/>
              <a:t> Group, som också producerar det internationellt framgångsrika varumärket RUA.</a:t>
            </a:r>
            <a:endParaRPr lang="sv-SE" sz="7200" b="0" i="0" dirty="0">
              <a:solidFill>
                <a:srgbClr val="3E3E3E"/>
              </a:solidFill>
              <a:effectLst/>
              <a:highlight>
                <a:srgbClr val="FAFAFA"/>
              </a:highlight>
              <a:latin typeface="Montserrat-Regular"/>
            </a:endParaRPr>
          </a:p>
          <a:p>
            <a:r>
              <a:rPr lang="sv-SE" sz="4000" dirty="0"/>
              <a:t>Idag äger och driver familjen </a:t>
            </a:r>
            <a:r>
              <a:rPr lang="sv-SE" sz="4000" dirty="0" err="1"/>
              <a:t>Skeggs</a:t>
            </a:r>
            <a:r>
              <a:rPr lang="sv-SE" sz="4000" dirty="0"/>
              <a:t> 90 hektar etablerade vingårdar i underregionerna Pisa och </a:t>
            </a:r>
            <a:r>
              <a:rPr lang="sv-SE" sz="4000" dirty="0" err="1"/>
              <a:t>Bannockburn</a:t>
            </a:r>
            <a:r>
              <a:rPr lang="sv-SE" sz="4000" dirty="0"/>
              <a:t> i centrala </a:t>
            </a:r>
            <a:r>
              <a:rPr lang="sv-SE" sz="4000" dirty="0" err="1"/>
              <a:t>Otago</a:t>
            </a:r>
            <a:r>
              <a:rPr lang="sv-SE" sz="4000" dirty="0"/>
              <a:t>. De första stockarna på</a:t>
            </a:r>
            <a:r>
              <a:rPr lang="sv-SE" sz="4000" b="0" i="0" dirty="0">
                <a:solidFill>
                  <a:srgbClr val="252525"/>
                </a:solidFill>
                <a:effectLst/>
                <a:latin typeface="interVariable"/>
              </a:rPr>
              <a:t> den 50 hektar stora egendomen </a:t>
            </a:r>
            <a:r>
              <a:rPr lang="sv-SE" sz="4000" b="0" i="0" dirty="0" err="1">
                <a:solidFill>
                  <a:srgbClr val="252525"/>
                </a:solidFill>
                <a:effectLst/>
                <a:latin typeface="interVariable"/>
              </a:rPr>
              <a:t>Akarua</a:t>
            </a:r>
            <a:r>
              <a:rPr lang="sv-SE" sz="4000" b="0" i="0" dirty="0">
                <a:solidFill>
                  <a:srgbClr val="252525"/>
                </a:solidFill>
                <a:effectLst/>
                <a:latin typeface="interVariable"/>
              </a:rPr>
              <a:t> </a:t>
            </a:r>
            <a:r>
              <a:rPr lang="sv-SE" sz="4000" b="0" i="0" dirty="0" err="1">
                <a:solidFill>
                  <a:srgbClr val="252525"/>
                </a:solidFill>
                <a:effectLst/>
                <a:latin typeface="interVariable"/>
              </a:rPr>
              <a:t>Winery</a:t>
            </a:r>
            <a:r>
              <a:rPr lang="sv-SE" sz="4000" b="0" i="0" dirty="0">
                <a:solidFill>
                  <a:srgbClr val="252525"/>
                </a:solidFill>
                <a:effectLst/>
                <a:latin typeface="interVariable"/>
              </a:rPr>
              <a:t> planterades 1996.</a:t>
            </a:r>
            <a:br>
              <a:rPr lang="sv-SE" sz="4000" b="0" i="0" dirty="0">
                <a:solidFill>
                  <a:srgbClr val="252525"/>
                </a:solidFill>
                <a:effectLst/>
                <a:latin typeface="interVariable"/>
              </a:rPr>
            </a:br>
            <a:r>
              <a:rPr lang="sv-SE" sz="4000" b="0" i="0" dirty="0">
                <a:solidFill>
                  <a:srgbClr val="252525"/>
                </a:solidFill>
                <a:effectLst/>
                <a:latin typeface="interVariable"/>
              </a:rPr>
              <a:t>Till största delen är vingårdarna planterade med </a:t>
            </a:r>
            <a:r>
              <a:rPr lang="sv-SE" sz="4000" b="0" i="0" dirty="0" err="1">
                <a:solidFill>
                  <a:srgbClr val="252525"/>
                </a:solidFill>
                <a:effectLst/>
                <a:latin typeface="interVariable"/>
              </a:rPr>
              <a:t>pinot</a:t>
            </a:r>
            <a:r>
              <a:rPr lang="sv-SE" sz="4000" b="0" i="0" dirty="0">
                <a:solidFill>
                  <a:srgbClr val="252525"/>
                </a:solidFill>
                <a:effectLst/>
                <a:latin typeface="interVariable"/>
              </a:rPr>
              <a:t> </a:t>
            </a:r>
            <a:r>
              <a:rPr lang="sv-SE" sz="4000" b="0" i="0" dirty="0" err="1">
                <a:solidFill>
                  <a:srgbClr val="252525"/>
                </a:solidFill>
                <a:effectLst/>
                <a:latin typeface="interVariable"/>
              </a:rPr>
              <a:t>noir</a:t>
            </a:r>
            <a:r>
              <a:rPr lang="sv-SE" sz="4000" b="0" i="0" dirty="0">
                <a:solidFill>
                  <a:srgbClr val="252525"/>
                </a:solidFill>
                <a:effectLst/>
                <a:latin typeface="interVariable"/>
              </a:rPr>
              <a:t>, men man odlar också chardonnay, </a:t>
            </a:r>
            <a:r>
              <a:rPr lang="sv-SE" sz="4000" b="0" i="0" dirty="0" err="1">
                <a:solidFill>
                  <a:srgbClr val="252525"/>
                </a:solidFill>
                <a:effectLst/>
                <a:latin typeface="interVariable"/>
              </a:rPr>
              <a:t>pinot</a:t>
            </a:r>
            <a:r>
              <a:rPr lang="sv-SE" sz="4000" b="0" i="0" dirty="0">
                <a:solidFill>
                  <a:srgbClr val="252525"/>
                </a:solidFill>
                <a:effectLst/>
                <a:latin typeface="interVariable"/>
              </a:rPr>
              <a:t> gris och </a:t>
            </a:r>
            <a:r>
              <a:rPr lang="sv-SE" sz="4000" b="0" i="0" dirty="0" err="1">
                <a:solidFill>
                  <a:srgbClr val="252525"/>
                </a:solidFill>
                <a:effectLst/>
                <a:latin typeface="interVariable"/>
              </a:rPr>
              <a:t>riesling</a:t>
            </a:r>
            <a:r>
              <a:rPr lang="sv-SE" sz="4000" b="0" i="0" dirty="0">
                <a:solidFill>
                  <a:srgbClr val="252525"/>
                </a:solidFill>
                <a:effectLst/>
                <a:latin typeface="interVariable"/>
              </a:rPr>
              <a:t>.</a:t>
            </a:r>
          </a:p>
          <a:p>
            <a:pPr algn="l"/>
            <a:endParaRPr lang="sv-SE" sz="2800" b="1"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Tillverkning: </a:t>
            </a:r>
            <a:r>
              <a:rPr lang="sv-SE" sz="4000" b="0" i="0" dirty="0">
                <a:solidFill>
                  <a:srgbClr val="252525"/>
                </a:solidFill>
                <a:effectLst/>
                <a:latin typeface="interVariable"/>
              </a:rPr>
              <a:t>Fem dagars inledande </a:t>
            </a:r>
            <a:r>
              <a:rPr lang="sv-SE" sz="4000" b="0" i="0" dirty="0" err="1">
                <a:solidFill>
                  <a:srgbClr val="252525"/>
                </a:solidFill>
                <a:effectLst/>
                <a:latin typeface="interVariable"/>
              </a:rPr>
              <a:t>kallmaceration</a:t>
            </a:r>
            <a:r>
              <a:rPr lang="sv-SE" sz="4000" b="0" i="0" dirty="0">
                <a:solidFill>
                  <a:srgbClr val="252525"/>
                </a:solidFill>
                <a:effectLst/>
                <a:latin typeface="interVariable"/>
              </a:rPr>
              <a:t>. Därefter följde jäsning och </a:t>
            </a:r>
            <a:r>
              <a:rPr lang="sv-SE" sz="4000" b="0" i="0" dirty="0" err="1">
                <a:solidFill>
                  <a:srgbClr val="252525"/>
                </a:solidFill>
                <a:effectLst/>
                <a:latin typeface="interVariable"/>
              </a:rPr>
              <a:t>skalmaceration</a:t>
            </a:r>
            <a:r>
              <a:rPr lang="sv-SE" sz="4000" b="0" i="0" dirty="0">
                <a:solidFill>
                  <a:srgbClr val="252525"/>
                </a:solidFill>
                <a:effectLst/>
                <a:latin typeface="interVariable"/>
              </a:rPr>
              <a:t> med nedtryckning av skalmassan två gånger per dag.</a:t>
            </a:r>
          </a:p>
          <a:p>
            <a:pPr algn="l"/>
            <a:endParaRPr lang="sv-SE" sz="2800" b="0" i="0" dirty="0">
              <a:solidFill>
                <a:srgbClr val="252525"/>
              </a:solidFill>
              <a:effectLst/>
              <a:highlight>
                <a:srgbClr val="FFFFFF"/>
              </a:highlight>
              <a:latin typeface="__interVariable_de067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Lagring: </a:t>
            </a:r>
            <a:r>
              <a:rPr lang="sv-SE" sz="4000" b="0" i="0" dirty="0">
                <a:solidFill>
                  <a:srgbClr val="252525"/>
                </a:solidFill>
                <a:effectLst/>
                <a:latin typeface="interVariable"/>
              </a:rPr>
              <a:t>Vinet har lagrats ett halvår på franska ekfat, varav cirka 10 procent var nya.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b="0" i="0" dirty="0">
              <a:solidFill>
                <a:srgbClr val="252525"/>
              </a:solidFill>
              <a:effectLst/>
              <a:latin typeface="interVariab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b="1" i="0" dirty="0">
                <a:solidFill>
                  <a:srgbClr val="252525"/>
                </a:solidFill>
                <a:effectLst/>
                <a:latin typeface="interVariable"/>
              </a:rPr>
              <a:t>Importör: </a:t>
            </a:r>
            <a:r>
              <a:rPr lang="sv-SE" sz="5400" b="0" i="0" dirty="0" err="1">
                <a:solidFill>
                  <a:srgbClr val="252525"/>
                </a:solidFill>
                <a:effectLst/>
                <a:latin typeface="interVariable"/>
              </a:rPr>
              <a:t>Domaine</a:t>
            </a:r>
            <a:r>
              <a:rPr lang="sv-SE" sz="5400" b="0" i="0" dirty="0">
                <a:solidFill>
                  <a:srgbClr val="252525"/>
                </a:solidFill>
                <a:effectLst/>
                <a:latin typeface="interVariable"/>
              </a:rPr>
              <a:t> Wines Sweden AB</a:t>
            </a:r>
            <a:endParaRPr lang="sv-SE" sz="4000" b="0" i="0" dirty="0">
              <a:solidFill>
                <a:srgbClr val="252525"/>
              </a:solidFill>
              <a:effectLst/>
              <a:latin typeface="interVariabl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b="1" i="0" dirty="0">
              <a:solidFill>
                <a:srgbClr val="252525"/>
              </a:solidFill>
              <a:effectLst/>
              <a:highlight>
                <a:srgbClr val="FFFFFF"/>
              </a:highlight>
              <a:latin typeface="__interVariable_de067d"/>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April 2019 – Årgång 2018</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Ung, fruktig doft med jordgubbar, trädgårds-hallon, ek och ljus choklad. Medelfyllig, god, fruktig och ganska sträv smak med tydligt fatinslag, ren och balanserad syra, mycket bra längd och fast slut med värme. 14 poäng, Prisvärt, Druvtypiskt</a:t>
            </a:r>
          </a:p>
          <a:p>
            <a:endParaRPr lang="sv-SE" sz="2800" b="0" i="0" dirty="0">
              <a:solidFill>
                <a:srgbClr val="3E3E3E"/>
              </a:solidFill>
              <a:effectLst/>
              <a:highlight>
                <a:srgbClr val="FAFAFA"/>
              </a:highlight>
              <a:latin typeface="Montserrat-Regular"/>
            </a:endParaRPr>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134568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10</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spcAft>
                <a:spcPts val="1800"/>
              </a:spcAft>
            </a:pPr>
            <a:r>
              <a:rPr lang="sv-SE" sz="2800" b="1" i="0" dirty="0">
                <a:solidFill>
                  <a:srgbClr val="252525"/>
                </a:solidFill>
                <a:effectLst/>
                <a:latin typeface="interVariable"/>
              </a:rPr>
              <a:t>Färg: </a:t>
            </a:r>
            <a:r>
              <a:rPr lang="sv-SE" sz="2800" b="0" i="0" dirty="0">
                <a:solidFill>
                  <a:srgbClr val="252525"/>
                </a:solidFill>
                <a:effectLst/>
                <a:latin typeface="interVariable"/>
              </a:rPr>
              <a:t>Blåröd färg.</a:t>
            </a:r>
          </a:p>
          <a:p>
            <a:pPr algn="l">
              <a:lnSpc>
                <a:spcPts val="1800"/>
              </a:lnSpc>
              <a:spcAft>
                <a:spcPts val="1800"/>
              </a:spcAft>
            </a:pPr>
            <a:r>
              <a:rPr lang="sv-SE" sz="2800" b="1" i="0" dirty="0">
                <a:solidFill>
                  <a:srgbClr val="252525"/>
                </a:solidFill>
                <a:effectLst/>
                <a:latin typeface="interVariable"/>
              </a:rPr>
              <a:t>Doft: </a:t>
            </a:r>
            <a:r>
              <a:rPr lang="sv-SE" sz="2800" b="0" i="0" dirty="0">
                <a:solidFill>
                  <a:srgbClr val="252525"/>
                </a:solidFill>
                <a:effectLst/>
                <a:latin typeface="interVariable"/>
              </a:rPr>
              <a:t>Kryddig doft med inslag av fat, jordgubbar, sandelträ, hallon, kanel och örter.</a:t>
            </a:r>
          </a:p>
          <a:p>
            <a:pPr algn="l">
              <a:lnSpc>
                <a:spcPts val="1800"/>
              </a:lnSpc>
            </a:pPr>
            <a:r>
              <a:rPr lang="sv-SE" sz="2800" b="1" i="0" dirty="0">
                <a:solidFill>
                  <a:srgbClr val="252525"/>
                </a:solidFill>
                <a:effectLst/>
                <a:latin typeface="interVariable"/>
              </a:rPr>
              <a:t>Smak: </a:t>
            </a:r>
            <a:r>
              <a:rPr lang="sv-SE" sz="2800" b="0" i="0" dirty="0">
                <a:solidFill>
                  <a:srgbClr val="252525"/>
                </a:solidFill>
                <a:effectLst/>
                <a:latin typeface="interVariable"/>
              </a:rPr>
              <a:t>Kryddig smak med inslag av fat, jordgubbar, sandelträ, hallon, kanel och örter.</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2800" b="1" i="0" dirty="0">
                <a:solidFill>
                  <a:srgbClr val="252525"/>
                </a:solidFill>
                <a:effectLst/>
                <a:highlight>
                  <a:srgbClr val="FFFFFF"/>
                </a:highlight>
                <a:latin typeface="__interVariable_de067d"/>
              </a:rPr>
              <a:t>Producenten: </a:t>
            </a:r>
            <a:r>
              <a:rPr lang="sv-SE" sz="5400" b="0" i="0" dirty="0" err="1">
                <a:solidFill>
                  <a:srgbClr val="252525"/>
                </a:solidFill>
                <a:effectLst/>
                <a:latin typeface="interVariable"/>
              </a:rPr>
              <a:t>Maison</a:t>
            </a:r>
            <a:r>
              <a:rPr lang="sv-SE" sz="5400" b="0" i="0" dirty="0">
                <a:solidFill>
                  <a:srgbClr val="252525"/>
                </a:solidFill>
                <a:effectLst/>
                <a:latin typeface="interVariable"/>
              </a:rPr>
              <a:t> Louis </a:t>
            </a:r>
            <a:r>
              <a:rPr lang="sv-SE" sz="5400" b="0" i="0" dirty="0" err="1">
                <a:solidFill>
                  <a:srgbClr val="252525"/>
                </a:solidFill>
                <a:effectLst/>
                <a:latin typeface="interVariable"/>
              </a:rPr>
              <a:t>Jadot</a:t>
            </a:r>
            <a:r>
              <a:rPr lang="sv-SE" sz="5400" b="0" i="0" dirty="0">
                <a:solidFill>
                  <a:srgbClr val="252525"/>
                </a:solidFill>
                <a:effectLst/>
                <a:latin typeface="interVariable"/>
              </a:rPr>
              <a:t> grundades 1859 av Louis Henry Denis </a:t>
            </a:r>
            <a:r>
              <a:rPr lang="sv-SE" sz="5400" b="0" i="0" dirty="0" err="1">
                <a:solidFill>
                  <a:srgbClr val="252525"/>
                </a:solidFill>
                <a:effectLst/>
                <a:latin typeface="interVariable"/>
              </a:rPr>
              <a:t>Jadot</a:t>
            </a:r>
            <a:r>
              <a:rPr lang="sv-SE" sz="5400" b="0" i="0" dirty="0">
                <a:solidFill>
                  <a:srgbClr val="252525"/>
                </a:solidFill>
                <a:effectLst/>
                <a:latin typeface="interVariable"/>
              </a:rPr>
              <a:t>. Företaget äger 210 hektar vingårdar på flera olika platser i Bourgogne och man köper även in druvor från långtidskontrakterade odlare. Totalt producerar man cirka 150 olika viner från kommunviner till grand </a:t>
            </a:r>
            <a:r>
              <a:rPr lang="sv-SE" sz="5400" b="0" i="0" dirty="0" err="1">
                <a:solidFill>
                  <a:srgbClr val="252525"/>
                </a:solidFill>
                <a:effectLst/>
                <a:latin typeface="interVariable"/>
              </a:rPr>
              <a:t>cru</a:t>
            </a:r>
            <a:r>
              <a:rPr lang="sv-SE" sz="5400" b="0" i="0" dirty="0">
                <a:solidFill>
                  <a:srgbClr val="252525"/>
                </a:solidFill>
                <a:effectLst/>
                <a:latin typeface="interVariable"/>
              </a:rPr>
              <a:t>. Vinerna från de egna vingårdarna buteljeras med olika avsändare som </a:t>
            </a:r>
            <a:r>
              <a:rPr lang="sv-SE" sz="5400" b="0" i="0" dirty="0" err="1">
                <a:solidFill>
                  <a:srgbClr val="252525"/>
                </a:solidFill>
                <a:effectLst/>
                <a:latin typeface="interVariable"/>
              </a:rPr>
              <a:t>Domaine</a:t>
            </a:r>
            <a:r>
              <a:rPr lang="sv-SE" sz="5400" b="0" i="0" dirty="0">
                <a:solidFill>
                  <a:srgbClr val="252525"/>
                </a:solidFill>
                <a:effectLst/>
                <a:latin typeface="interVariable"/>
              </a:rPr>
              <a:t> Louis </a:t>
            </a:r>
            <a:r>
              <a:rPr lang="sv-SE" sz="5400" b="0" i="0" dirty="0" err="1">
                <a:solidFill>
                  <a:srgbClr val="252525"/>
                </a:solidFill>
                <a:effectLst/>
                <a:latin typeface="interVariable"/>
              </a:rPr>
              <a:t>Jadot</a:t>
            </a:r>
            <a:r>
              <a:rPr lang="sv-SE" sz="5400" b="0" i="0" dirty="0">
                <a:solidFill>
                  <a:srgbClr val="252525"/>
                </a:solidFill>
                <a:effectLst/>
                <a:latin typeface="interVariable"/>
              </a:rPr>
              <a:t>, Les </a:t>
            </a:r>
            <a:r>
              <a:rPr lang="sv-SE" sz="5400" b="0" i="0" dirty="0" err="1">
                <a:solidFill>
                  <a:srgbClr val="252525"/>
                </a:solidFill>
                <a:effectLst/>
                <a:latin typeface="interVariable"/>
              </a:rPr>
              <a:t>Héritiers</a:t>
            </a:r>
            <a:r>
              <a:rPr lang="sv-SE" sz="5400" b="0" i="0" dirty="0">
                <a:solidFill>
                  <a:srgbClr val="252525"/>
                </a:solidFill>
                <a:effectLst/>
                <a:latin typeface="interVariable"/>
              </a:rPr>
              <a:t> Louis </a:t>
            </a:r>
            <a:r>
              <a:rPr lang="sv-SE" sz="5400" b="0" i="0" dirty="0" err="1">
                <a:solidFill>
                  <a:srgbClr val="252525"/>
                </a:solidFill>
                <a:effectLst/>
                <a:latin typeface="interVariable"/>
              </a:rPr>
              <a:t>Jadot</a:t>
            </a:r>
            <a:r>
              <a:rPr lang="sv-SE" sz="5400" b="0" i="0" dirty="0">
                <a:solidFill>
                  <a:srgbClr val="252525"/>
                </a:solidFill>
                <a:effectLst/>
                <a:latin typeface="interVariable"/>
              </a:rPr>
              <a:t> och </a:t>
            </a:r>
            <a:r>
              <a:rPr lang="sv-SE" sz="5400" b="0" i="0" dirty="0" err="1">
                <a:solidFill>
                  <a:srgbClr val="252525"/>
                </a:solidFill>
                <a:effectLst/>
                <a:latin typeface="interVariable"/>
              </a:rPr>
              <a:t>Domaine</a:t>
            </a:r>
            <a:r>
              <a:rPr lang="sv-SE" sz="5400" b="0" i="0" dirty="0">
                <a:solidFill>
                  <a:srgbClr val="252525"/>
                </a:solidFill>
                <a:effectLst/>
                <a:latin typeface="interVariable"/>
              </a:rPr>
              <a:t> </a:t>
            </a:r>
            <a:r>
              <a:rPr lang="sv-SE" sz="5400" b="0" i="0" dirty="0" err="1">
                <a:solidFill>
                  <a:srgbClr val="252525"/>
                </a:solidFill>
                <a:effectLst/>
                <a:latin typeface="interVariable"/>
              </a:rPr>
              <a:t>Gagey</a:t>
            </a:r>
            <a:r>
              <a:rPr lang="sv-SE" sz="5400" b="0" i="0" dirty="0">
                <a:solidFill>
                  <a:srgbClr val="252525"/>
                </a:solidFill>
                <a:effectLst/>
                <a:latin typeface="interVariable"/>
              </a:rPr>
              <a:t>.</a:t>
            </a:r>
          </a:p>
          <a:p>
            <a:endParaRPr lang="sv-SE" sz="4000" b="0" i="1" dirty="0">
              <a:solidFill>
                <a:srgbClr val="252525"/>
              </a:solidFill>
              <a:effectLst/>
              <a:highlight>
                <a:srgbClr val="FFFFFF"/>
              </a:highlight>
              <a:latin typeface="__interVariable_de067d"/>
            </a:endParaRPr>
          </a:p>
          <a:p>
            <a:pPr algn="l">
              <a:lnSpc>
                <a:spcPts val="1800"/>
              </a:lnSpc>
            </a:pPr>
            <a:r>
              <a:rPr lang="sv-SE" sz="5400" b="1" i="0" dirty="0">
                <a:solidFill>
                  <a:srgbClr val="252525"/>
                </a:solidFill>
                <a:effectLst/>
                <a:latin typeface="interVariable"/>
              </a:rPr>
              <a:t>Tillverkning: </a:t>
            </a:r>
            <a:r>
              <a:rPr lang="sv-SE" sz="7200" b="0" i="0" dirty="0">
                <a:solidFill>
                  <a:srgbClr val="000000"/>
                </a:solidFill>
                <a:effectLst/>
                <a:latin typeface="Roboto" panose="02000000000000000000" pitchFamily="2" charset="0"/>
              </a:rPr>
              <a:t>Druvorna till detta vin kommer från sammanlagt 100 hektar vingårdar i </a:t>
            </a:r>
            <a:r>
              <a:rPr lang="sv-SE" sz="7200" b="0" i="0" dirty="0" err="1">
                <a:solidFill>
                  <a:srgbClr val="000000"/>
                </a:solidFill>
                <a:effectLst/>
                <a:latin typeface="Roboto" panose="02000000000000000000" pitchFamily="2" charset="0"/>
              </a:rPr>
              <a:t>Côte</a:t>
            </a:r>
            <a:r>
              <a:rPr lang="sv-SE" sz="7200" b="0" i="0" dirty="0">
                <a:solidFill>
                  <a:srgbClr val="000000"/>
                </a:solidFill>
                <a:effectLst/>
                <a:latin typeface="Roboto" panose="02000000000000000000" pitchFamily="2" charset="0"/>
              </a:rPr>
              <a:t> de </a:t>
            </a:r>
            <a:r>
              <a:rPr lang="sv-SE" sz="7200" b="0" i="0" dirty="0" err="1">
                <a:solidFill>
                  <a:srgbClr val="000000"/>
                </a:solidFill>
                <a:effectLst/>
                <a:latin typeface="Roboto" panose="02000000000000000000" pitchFamily="2" charset="0"/>
              </a:rPr>
              <a:t>Nuits</a:t>
            </a:r>
            <a:r>
              <a:rPr lang="sv-SE" sz="7200" b="0" i="0" dirty="0">
                <a:solidFill>
                  <a:srgbClr val="000000"/>
                </a:solidFill>
                <a:effectLst/>
                <a:latin typeface="Roboto" panose="02000000000000000000" pitchFamily="2" charset="0"/>
              </a:rPr>
              <a:t>, </a:t>
            </a:r>
            <a:r>
              <a:rPr lang="sv-SE" sz="7200" b="0" i="0" dirty="0" err="1">
                <a:solidFill>
                  <a:srgbClr val="000000"/>
                </a:solidFill>
                <a:effectLst/>
                <a:latin typeface="Roboto" panose="02000000000000000000" pitchFamily="2" charset="0"/>
              </a:rPr>
              <a:t>Côte</a:t>
            </a:r>
            <a:r>
              <a:rPr lang="sv-SE" sz="7200" b="0" i="0" dirty="0">
                <a:solidFill>
                  <a:srgbClr val="000000"/>
                </a:solidFill>
                <a:effectLst/>
                <a:latin typeface="Roboto" panose="02000000000000000000" pitchFamily="2" charset="0"/>
              </a:rPr>
              <a:t> de Beaune, </a:t>
            </a:r>
            <a:r>
              <a:rPr lang="sv-SE" sz="7200" b="0" i="0" dirty="0" err="1">
                <a:solidFill>
                  <a:srgbClr val="000000"/>
                </a:solidFill>
                <a:effectLst/>
                <a:latin typeface="Roboto" panose="02000000000000000000" pitchFamily="2" charset="0"/>
              </a:rPr>
              <a:t>Mercurey</a:t>
            </a:r>
            <a:r>
              <a:rPr lang="sv-SE" sz="7200" b="0" i="0" dirty="0">
                <a:solidFill>
                  <a:srgbClr val="000000"/>
                </a:solidFill>
                <a:effectLst/>
                <a:latin typeface="Roboto" panose="02000000000000000000" pitchFamily="2" charset="0"/>
              </a:rPr>
              <a:t> i </a:t>
            </a:r>
            <a:r>
              <a:rPr lang="sv-SE" sz="7200" b="0" i="0" dirty="0" err="1">
                <a:solidFill>
                  <a:srgbClr val="000000"/>
                </a:solidFill>
                <a:effectLst/>
                <a:latin typeface="Roboto" panose="02000000000000000000" pitchFamily="2" charset="0"/>
              </a:rPr>
              <a:t>Côte</a:t>
            </a:r>
            <a:r>
              <a:rPr lang="sv-SE" sz="7200" b="0" i="0" dirty="0">
                <a:solidFill>
                  <a:srgbClr val="000000"/>
                </a:solidFill>
                <a:effectLst/>
                <a:latin typeface="Roboto" panose="02000000000000000000" pitchFamily="2" charset="0"/>
              </a:rPr>
              <a:t> </a:t>
            </a:r>
            <a:r>
              <a:rPr lang="sv-SE" sz="7200" b="0" i="0" dirty="0" err="1">
                <a:solidFill>
                  <a:srgbClr val="000000"/>
                </a:solidFill>
                <a:effectLst/>
                <a:latin typeface="Roboto" panose="02000000000000000000" pitchFamily="2" charset="0"/>
              </a:rPr>
              <a:t>Chalonnaise</a:t>
            </a:r>
            <a:r>
              <a:rPr lang="sv-SE" sz="7200" b="0" i="0" dirty="0">
                <a:solidFill>
                  <a:srgbClr val="000000"/>
                </a:solidFill>
                <a:effectLst/>
                <a:latin typeface="Roboto" panose="02000000000000000000" pitchFamily="2" charset="0"/>
              </a:rPr>
              <a:t> samt </a:t>
            </a:r>
            <a:r>
              <a:rPr lang="sv-SE" sz="7200" b="0" i="0" dirty="0" err="1">
                <a:solidFill>
                  <a:srgbClr val="000000"/>
                </a:solidFill>
                <a:effectLst/>
                <a:latin typeface="Roboto" panose="02000000000000000000" pitchFamily="2" charset="0"/>
              </a:rPr>
              <a:t>Irancy</a:t>
            </a:r>
            <a:r>
              <a:rPr lang="sv-SE" sz="7200" b="0" i="0" dirty="0">
                <a:solidFill>
                  <a:srgbClr val="000000"/>
                </a:solidFill>
                <a:effectLst/>
                <a:latin typeface="Roboto" panose="02000000000000000000" pitchFamily="2" charset="0"/>
              </a:rPr>
              <a:t> längst upp i norr. Druvorna skördas och klasarna sorteras för hand innan de </a:t>
            </a:r>
            <a:r>
              <a:rPr lang="sv-SE" sz="7200" b="0" i="0" dirty="0" err="1">
                <a:solidFill>
                  <a:srgbClr val="000000"/>
                </a:solidFill>
                <a:effectLst/>
                <a:latin typeface="Roboto" panose="02000000000000000000" pitchFamily="2" charset="0"/>
              </a:rPr>
              <a:t>avstjälkas</a:t>
            </a:r>
            <a:r>
              <a:rPr lang="sv-SE" sz="7200" b="0" i="0" dirty="0">
                <a:solidFill>
                  <a:srgbClr val="000000"/>
                </a:solidFill>
                <a:effectLst/>
                <a:latin typeface="Roboto" panose="02000000000000000000" pitchFamily="2" charset="0"/>
              </a:rPr>
              <a:t> inför </a:t>
            </a:r>
            <a:r>
              <a:rPr lang="sv-SE" sz="7200" b="0" i="0" dirty="0" err="1">
                <a:solidFill>
                  <a:srgbClr val="000000"/>
                </a:solidFill>
                <a:effectLst/>
                <a:latin typeface="Roboto" panose="02000000000000000000" pitchFamily="2" charset="0"/>
              </a:rPr>
              <a:t>maceration</a:t>
            </a:r>
            <a:r>
              <a:rPr lang="sv-SE" sz="7200" b="0" i="0" dirty="0">
                <a:solidFill>
                  <a:srgbClr val="000000"/>
                </a:solidFill>
                <a:effectLst/>
                <a:latin typeface="Roboto" panose="02000000000000000000" pitchFamily="2" charset="0"/>
              </a:rPr>
              <a:t> och jäsning som sker i öppna jäskar i ek samt i rostfria ståltankar. Jäsning och </a:t>
            </a:r>
            <a:r>
              <a:rPr lang="sv-SE" sz="7200" b="0" i="0" dirty="0" err="1">
                <a:solidFill>
                  <a:srgbClr val="000000"/>
                </a:solidFill>
                <a:effectLst/>
                <a:latin typeface="Roboto" panose="02000000000000000000" pitchFamily="2" charset="0"/>
              </a:rPr>
              <a:t>maceration</a:t>
            </a:r>
            <a:r>
              <a:rPr lang="sv-SE" sz="7200" b="0" i="0" dirty="0">
                <a:solidFill>
                  <a:srgbClr val="000000"/>
                </a:solidFill>
                <a:effectLst/>
                <a:latin typeface="Roboto" panose="02000000000000000000" pitchFamily="2" charset="0"/>
              </a:rPr>
              <a:t> pågår i cirka 30 dagar. Därefter genomgår vinet </a:t>
            </a:r>
            <a:r>
              <a:rPr lang="sv-SE" sz="7200" b="0" i="0" dirty="0" err="1">
                <a:solidFill>
                  <a:srgbClr val="000000"/>
                </a:solidFill>
                <a:effectLst/>
                <a:latin typeface="Roboto" panose="02000000000000000000" pitchFamily="2" charset="0"/>
              </a:rPr>
              <a:t>malolaktisk</a:t>
            </a:r>
            <a:r>
              <a:rPr lang="sv-SE" sz="7200" b="0" i="0" dirty="0">
                <a:solidFill>
                  <a:srgbClr val="000000"/>
                </a:solidFill>
                <a:effectLst/>
                <a:latin typeface="Roboto" panose="02000000000000000000" pitchFamily="2" charset="0"/>
              </a:rPr>
              <a:t> jäsning i 228-liters </a:t>
            </a:r>
            <a:r>
              <a:rPr lang="sv-SE" sz="7200" b="0" i="0" dirty="0" err="1">
                <a:solidFill>
                  <a:srgbClr val="000000"/>
                </a:solidFill>
                <a:effectLst/>
                <a:latin typeface="Roboto" panose="02000000000000000000" pitchFamily="2" charset="0"/>
              </a:rPr>
              <a:t>barriquer</a:t>
            </a:r>
            <a:r>
              <a:rPr lang="sv-SE" sz="7200" b="0" i="0" dirty="0">
                <a:solidFill>
                  <a:srgbClr val="000000"/>
                </a:solidFill>
                <a:effectLst/>
                <a:latin typeface="Roboto" panose="02000000000000000000" pitchFamily="2" charset="0"/>
              </a:rPr>
              <a:t> av fransk ek.</a:t>
            </a:r>
            <a:r>
              <a:rPr lang="sv-SE" sz="5400" b="0" i="0" dirty="0">
                <a:solidFill>
                  <a:srgbClr val="252525"/>
                </a:solidFill>
                <a:effectLst/>
                <a:latin typeface="interVariable"/>
              </a:rPr>
              <a:t> Vinmakare: Frédéric </a:t>
            </a:r>
            <a:r>
              <a:rPr lang="sv-SE" sz="5400" b="0" i="0" dirty="0" err="1">
                <a:solidFill>
                  <a:srgbClr val="252525"/>
                </a:solidFill>
                <a:effectLst/>
                <a:latin typeface="interVariable"/>
              </a:rPr>
              <a:t>Barnier</a:t>
            </a:r>
            <a:r>
              <a:rPr lang="sv-SE" sz="5400" b="0" i="0" dirty="0">
                <a:solidFill>
                  <a:srgbClr val="252525"/>
                </a:solidFill>
                <a:effectLst/>
                <a:latin typeface="interVariable"/>
              </a:rPr>
              <a:t>.</a:t>
            </a:r>
          </a:p>
          <a:p>
            <a:pPr algn="l">
              <a:lnSpc>
                <a:spcPts val="1800"/>
              </a:lnSpc>
            </a:pPr>
            <a:endParaRPr lang="sv-SE" sz="5400" b="0" i="0" dirty="0">
              <a:solidFill>
                <a:srgbClr val="252525"/>
              </a:solidFill>
              <a:effectLst/>
              <a:latin typeface="interVariab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Lagring: </a:t>
            </a:r>
            <a:r>
              <a:rPr lang="sv-SE" sz="2800" b="0" i="0" dirty="0">
                <a:solidFill>
                  <a:srgbClr val="252525"/>
                </a:solidFill>
                <a:effectLst/>
                <a:latin typeface="interVariable"/>
              </a:rPr>
              <a:t>Vinet har lagrats 9-16 månader på ekfat, varav cirka 30 procent av faten var nya.</a:t>
            </a:r>
          </a:p>
          <a:p>
            <a:endParaRPr lang="sv-SE" sz="2800" b="0" i="0" dirty="0">
              <a:solidFill>
                <a:srgbClr val="252525"/>
              </a:solidFill>
              <a:effectLst/>
              <a:highlight>
                <a:srgbClr val="FFFFFF"/>
              </a:highlight>
              <a:latin typeface="__interVariable_de067d"/>
            </a:endParaRPr>
          </a:p>
          <a:p>
            <a:r>
              <a:rPr lang="sv-SE" sz="2800" b="1" i="0" dirty="0">
                <a:solidFill>
                  <a:srgbClr val="252525"/>
                </a:solidFill>
                <a:effectLst/>
                <a:highlight>
                  <a:srgbClr val="FFFFFF"/>
                </a:highlight>
                <a:latin typeface="__interVariable_de067d"/>
              </a:rPr>
              <a:t>Importör: </a:t>
            </a:r>
            <a:r>
              <a:rPr lang="sv-SE" sz="2800" b="0" i="0" dirty="0">
                <a:solidFill>
                  <a:srgbClr val="252525"/>
                </a:solidFill>
                <a:effectLst/>
                <a:highlight>
                  <a:srgbClr val="FFFFFF"/>
                </a:highlight>
                <a:latin typeface="__interVariable_de067d"/>
              </a:rPr>
              <a:t>Wine </a:t>
            </a:r>
            <a:r>
              <a:rPr lang="sv-SE" sz="2800" b="0" i="0" dirty="0" err="1">
                <a:solidFill>
                  <a:srgbClr val="252525"/>
                </a:solidFill>
                <a:effectLst/>
                <a:highlight>
                  <a:srgbClr val="FFFFFF"/>
                </a:highlight>
                <a:latin typeface="__interVariable_de067d"/>
              </a:rPr>
              <a:t>Affair</a:t>
            </a:r>
            <a:r>
              <a:rPr lang="sv-SE" sz="2800" b="0" i="0" dirty="0">
                <a:solidFill>
                  <a:srgbClr val="252525"/>
                </a:solidFill>
                <a:effectLst/>
                <a:highlight>
                  <a:srgbClr val="FFFFFF"/>
                </a:highlight>
                <a:latin typeface="__interVariable_de067d"/>
              </a:rPr>
              <a:t> Scandinavia AB</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Juni 2020 - Årgång 2018</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Fruktig doft med jordgubbar, skogshallon, röda körsbär och ek. Medelfyllig, fruktig och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ekig</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smak med god början, nyanserad mitt med rundade tanniner, fin syra, mycket bra längd och fast slut. 13,5 poäng, Prisvärt Druvtypiskt.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196753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9</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ts val="1800"/>
              </a:lnSpc>
              <a:spcAft>
                <a:spcPts val="1800"/>
              </a:spcAft>
            </a:pPr>
            <a:r>
              <a:rPr lang="sv-SE" b="1" i="0" dirty="0">
                <a:solidFill>
                  <a:srgbClr val="252525"/>
                </a:solidFill>
                <a:effectLst/>
                <a:latin typeface="interVariable"/>
              </a:rPr>
              <a:t>Färg: </a:t>
            </a:r>
            <a:r>
              <a:rPr lang="sv-SE" b="0" i="0" dirty="0">
                <a:solidFill>
                  <a:srgbClr val="252525"/>
                </a:solidFill>
                <a:effectLst/>
                <a:latin typeface="interVariable"/>
              </a:rPr>
              <a:t>Röd färg.</a:t>
            </a:r>
          </a:p>
          <a:p>
            <a:pPr algn="l">
              <a:lnSpc>
                <a:spcPts val="1800"/>
              </a:lnSpc>
              <a:spcAft>
                <a:spcPts val="1800"/>
              </a:spcAft>
            </a:pPr>
            <a:r>
              <a:rPr lang="sv-SE" b="1" i="0" dirty="0">
                <a:solidFill>
                  <a:srgbClr val="252525"/>
                </a:solidFill>
                <a:effectLst/>
                <a:latin typeface="interVariable"/>
              </a:rPr>
              <a:t>Doft: </a:t>
            </a:r>
            <a:r>
              <a:rPr lang="sv-SE" b="0" i="0" dirty="0">
                <a:solidFill>
                  <a:srgbClr val="252525"/>
                </a:solidFill>
                <a:effectLst/>
                <a:latin typeface="interVariable"/>
              </a:rPr>
              <a:t>Kryddig, något utvecklad doft med fatkaraktär, inslag av mogna jordgubbar, nougat, sandelträ, körsbär, pomerans och torkade örter.</a:t>
            </a:r>
          </a:p>
          <a:p>
            <a:pPr algn="l">
              <a:lnSpc>
                <a:spcPts val="1800"/>
              </a:lnSpc>
            </a:pPr>
            <a:r>
              <a:rPr lang="sv-SE" b="1" i="0" dirty="0">
                <a:solidFill>
                  <a:srgbClr val="252525"/>
                </a:solidFill>
                <a:effectLst/>
                <a:latin typeface="interVariable"/>
              </a:rPr>
              <a:t>Smak: </a:t>
            </a:r>
            <a:r>
              <a:rPr lang="sv-SE" b="0" i="0" dirty="0">
                <a:solidFill>
                  <a:srgbClr val="252525"/>
                </a:solidFill>
                <a:effectLst/>
                <a:latin typeface="interVariable"/>
              </a:rPr>
              <a:t>Kryddig, något utvecklad smak med fatkaraktär, inslag av mogna jordgubbar, nougat, körsbär, sandelträ, torkade örter och pomerans.</a:t>
            </a:r>
          </a:p>
          <a:p>
            <a:endParaRPr lang="sv-SE" sz="1800" b="0" i="0" dirty="0">
              <a:solidFill>
                <a:srgbClr val="252525"/>
              </a:solidFill>
              <a:effectLst/>
              <a:highlight>
                <a:srgbClr val="FFFFFF"/>
              </a:highlight>
              <a:latin typeface="__interVariable_de067d"/>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2800" b="0" i="0" dirty="0" err="1">
                <a:solidFill>
                  <a:srgbClr val="252525"/>
                </a:solidFill>
                <a:effectLst/>
                <a:latin typeface="interVariable"/>
              </a:rPr>
              <a:t>Santenay</a:t>
            </a:r>
            <a:r>
              <a:rPr lang="sv-SE" sz="2800" b="0" i="0" dirty="0">
                <a:solidFill>
                  <a:srgbClr val="252525"/>
                </a:solidFill>
                <a:effectLst/>
                <a:latin typeface="interVariable"/>
              </a:rPr>
              <a:t> ligger i den södra delen av </a:t>
            </a:r>
            <a:r>
              <a:rPr lang="sv-SE" sz="2800" b="0" i="0" dirty="0" err="1">
                <a:solidFill>
                  <a:srgbClr val="252525"/>
                </a:solidFill>
                <a:effectLst/>
                <a:latin typeface="interVariable"/>
              </a:rPr>
              <a:t>Côte</a:t>
            </a:r>
            <a:r>
              <a:rPr lang="sv-SE" sz="2800" b="0" i="0" dirty="0">
                <a:solidFill>
                  <a:srgbClr val="252525"/>
                </a:solidFill>
                <a:effectLst/>
                <a:latin typeface="interVariable"/>
              </a:rPr>
              <a:t> de Beaune, och gränsar till </a:t>
            </a:r>
            <a:r>
              <a:rPr lang="sv-SE" sz="2800" b="0" i="0" dirty="0" err="1">
                <a:solidFill>
                  <a:srgbClr val="252525"/>
                </a:solidFill>
                <a:effectLst/>
                <a:latin typeface="interVariable"/>
              </a:rPr>
              <a:t>Chassagne</a:t>
            </a:r>
            <a:r>
              <a:rPr lang="sv-SE" sz="2800" b="0" i="0" dirty="0">
                <a:solidFill>
                  <a:srgbClr val="252525"/>
                </a:solidFill>
                <a:effectLst/>
                <a:latin typeface="interVariable"/>
              </a:rPr>
              <a:t> </a:t>
            </a:r>
            <a:r>
              <a:rPr lang="sv-SE" sz="2800" b="0" i="0" dirty="0" err="1">
                <a:solidFill>
                  <a:srgbClr val="252525"/>
                </a:solidFill>
                <a:effectLst/>
                <a:latin typeface="interVariable"/>
              </a:rPr>
              <a:t>Montrachet</a:t>
            </a:r>
            <a:r>
              <a:rPr lang="sv-SE" sz="2800" b="0" i="0" dirty="0">
                <a:solidFill>
                  <a:srgbClr val="252525"/>
                </a:solidFill>
                <a:effectLst/>
                <a:latin typeface="interVariable"/>
              </a:rPr>
              <a:t>.</a:t>
            </a:r>
          </a:p>
          <a:p>
            <a:endParaRPr lang="sv-SE" sz="1800" b="1" i="0" dirty="0">
              <a:solidFill>
                <a:srgbClr val="252525"/>
              </a:solidFill>
              <a:effectLst/>
              <a:highlight>
                <a:srgbClr val="FFFFFF"/>
              </a:highlight>
              <a:latin typeface="__interVariable_de067d"/>
            </a:endParaRPr>
          </a:p>
          <a:p>
            <a:r>
              <a:rPr lang="sv-SE" sz="1800" b="1" i="0" dirty="0">
                <a:solidFill>
                  <a:srgbClr val="252525"/>
                </a:solidFill>
                <a:effectLst/>
                <a:highlight>
                  <a:srgbClr val="FFFFFF"/>
                </a:highlight>
                <a:latin typeface="__interVariable_de067d"/>
              </a:rPr>
              <a:t>Producenten: </a:t>
            </a:r>
            <a:r>
              <a:rPr lang="sv-SE" sz="2800" b="0" i="0" dirty="0" err="1">
                <a:solidFill>
                  <a:srgbClr val="252525"/>
                </a:solidFill>
                <a:effectLst/>
                <a:latin typeface="interVariable"/>
              </a:rPr>
              <a:t>Maison</a:t>
            </a:r>
            <a:r>
              <a:rPr lang="sv-SE" sz="2800" b="0" i="0" dirty="0">
                <a:solidFill>
                  <a:srgbClr val="252525"/>
                </a:solidFill>
                <a:effectLst/>
                <a:latin typeface="interVariable"/>
              </a:rPr>
              <a:t>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grundades 1859, äger över 200 hektar vingårdsmark och producerar mer än 150 olika viner av båda egna eller köpta druvor, från alla delar av Bourgogne. De har en fantastisk källare där de långlagrar viner tills dess att de har uppnått en större mognad. Till skillnad från många andra </a:t>
            </a:r>
            <a:r>
              <a:rPr lang="sv-SE" sz="2800" b="0" i="0" dirty="0" err="1">
                <a:solidFill>
                  <a:srgbClr val="252525"/>
                </a:solidFill>
                <a:effectLst/>
                <a:latin typeface="interVariable"/>
              </a:rPr>
              <a:t>négociants</a:t>
            </a:r>
            <a:r>
              <a:rPr lang="sv-SE" sz="2800" b="0" i="0" dirty="0">
                <a:solidFill>
                  <a:srgbClr val="252525"/>
                </a:solidFill>
                <a:effectLst/>
                <a:latin typeface="interVariable"/>
              </a:rPr>
              <a:t> i Bourgogne har </a:t>
            </a:r>
            <a:r>
              <a:rPr lang="sv-SE" sz="2800" b="0" i="0" dirty="0" err="1">
                <a:solidFill>
                  <a:srgbClr val="252525"/>
                </a:solidFill>
                <a:effectLst/>
                <a:latin typeface="interVariable"/>
              </a:rPr>
              <a:t>Jadot</a:t>
            </a:r>
            <a:r>
              <a:rPr lang="sv-SE" sz="2800" b="0" i="0" dirty="0">
                <a:solidFill>
                  <a:srgbClr val="252525"/>
                </a:solidFill>
                <a:effectLst/>
                <a:latin typeface="interVariable"/>
              </a:rPr>
              <a:t> framgångsrikt arbetat mycket nära sina kontrakterade odlare för att få druvor av högsta kvalitet men även odlat på egen mark. Alla </a:t>
            </a:r>
            <a:r>
              <a:rPr lang="sv-SE" sz="2800" b="0" i="0" dirty="0" err="1">
                <a:solidFill>
                  <a:srgbClr val="252525"/>
                </a:solidFill>
                <a:effectLst/>
                <a:latin typeface="interVariable"/>
              </a:rPr>
              <a:t>Jadots</a:t>
            </a:r>
            <a:r>
              <a:rPr lang="sv-SE" sz="2800" b="0" i="0" dirty="0">
                <a:solidFill>
                  <a:srgbClr val="252525"/>
                </a:solidFill>
                <a:effectLst/>
                <a:latin typeface="interVariable"/>
              </a:rPr>
              <a:t> viner är AOC-klassade och representeras i hela skalan från kommunviner till Grand </a:t>
            </a:r>
            <a:r>
              <a:rPr lang="sv-SE" sz="2800" b="0" i="0" dirty="0" err="1">
                <a:solidFill>
                  <a:srgbClr val="252525"/>
                </a:solidFill>
                <a:effectLst/>
                <a:latin typeface="interVariable"/>
              </a:rPr>
              <a:t>Cru</a:t>
            </a:r>
            <a:r>
              <a:rPr lang="sv-SE" sz="2800" b="0" i="0" dirty="0">
                <a:solidFill>
                  <a:srgbClr val="252525"/>
                </a:solidFill>
                <a:effectLst/>
                <a:latin typeface="interVariable"/>
              </a:rPr>
              <a:t>. Oavsett vilken kategori vinet tillhör har de alltid lyckats tillhöra toppskiktet i Bourgogne. Om det bara står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på etiketten så kommer druvorna från </a:t>
            </a:r>
            <a:r>
              <a:rPr lang="sv-SE" sz="2800" b="0" i="0" dirty="0" err="1">
                <a:solidFill>
                  <a:srgbClr val="252525"/>
                </a:solidFill>
                <a:effectLst/>
                <a:latin typeface="interVariable"/>
              </a:rPr>
              <a:t>Jadots</a:t>
            </a:r>
            <a:r>
              <a:rPr lang="sv-SE" sz="2800" b="0" i="0" dirty="0">
                <a:solidFill>
                  <a:srgbClr val="252525"/>
                </a:solidFill>
                <a:effectLst/>
                <a:latin typeface="interVariable"/>
              </a:rPr>
              <a:t> kontrakterade odlare. Toppvinerna som kommer från </a:t>
            </a:r>
            <a:r>
              <a:rPr lang="sv-SE" sz="2800" b="0" i="0" dirty="0" err="1">
                <a:solidFill>
                  <a:srgbClr val="252525"/>
                </a:solidFill>
                <a:effectLst/>
                <a:latin typeface="interVariable"/>
              </a:rPr>
              <a:t>Jadots</a:t>
            </a:r>
            <a:r>
              <a:rPr lang="sv-SE" sz="2800" b="0" i="0" dirty="0">
                <a:solidFill>
                  <a:srgbClr val="252525"/>
                </a:solidFill>
                <a:effectLst/>
                <a:latin typeface="interVariable"/>
              </a:rPr>
              <a:t> egna domäner kommer med olika avsändare vid namn </a:t>
            </a:r>
            <a:r>
              <a:rPr lang="sv-SE" sz="2800" b="0" i="0" dirty="0" err="1">
                <a:solidFill>
                  <a:srgbClr val="252525"/>
                </a:solidFill>
                <a:effectLst/>
                <a:latin typeface="interVariable"/>
              </a:rPr>
              <a:t>Domaine</a:t>
            </a:r>
            <a:r>
              <a:rPr lang="sv-SE" sz="2800" b="0" i="0" dirty="0">
                <a:solidFill>
                  <a:srgbClr val="252525"/>
                </a:solidFill>
                <a:effectLst/>
                <a:latin typeface="interVariable"/>
              </a:rPr>
              <a:t>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Les </a:t>
            </a:r>
            <a:r>
              <a:rPr lang="sv-SE" sz="2800" b="0" i="0" dirty="0" err="1">
                <a:solidFill>
                  <a:srgbClr val="252525"/>
                </a:solidFill>
                <a:effectLst/>
                <a:latin typeface="interVariable"/>
              </a:rPr>
              <a:t>Héritiers</a:t>
            </a:r>
            <a:r>
              <a:rPr lang="sv-SE" sz="2800" b="0" i="0" dirty="0">
                <a:solidFill>
                  <a:srgbClr val="252525"/>
                </a:solidFill>
                <a:effectLst/>
                <a:latin typeface="interVariable"/>
              </a:rPr>
              <a:t>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a:t>
            </a:r>
            <a:r>
              <a:rPr lang="sv-SE" sz="2800" b="0" i="0" dirty="0" err="1">
                <a:solidFill>
                  <a:srgbClr val="252525"/>
                </a:solidFill>
                <a:effectLst/>
                <a:latin typeface="interVariable"/>
              </a:rPr>
              <a:t>Domaine</a:t>
            </a:r>
            <a:r>
              <a:rPr lang="sv-SE" sz="2800" b="0" i="0" dirty="0">
                <a:solidFill>
                  <a:srgbClr val="252525"/>
                </a:solidFill>
                <a:effectLst/>
                <a:latin typeface="interVariable"/>
              </a:rPr>
              <a:t> </a:t>
            </a:r>
            <a:r>
              <a:rPr lang="sv-SE" sz="2800" b="0" i="0" dirty="0" err="1">
                <a:solidFill>
                  <a:srgbClr val="252525"/>
                </a:solidFill>
                <a:effectLst/>
                <a:latin typeface="interVariable"/>
              </a:rPr>
              <a:t>Gagey</a:t>
            </a:r>
            <a:r>
              <a:rPr lang="sv-SE" sz="2800" b="0" i="0" dirty="0">
                <a:solidFill>
                  <a:srgbClr val="252525"/>
                </a:solidFill>
                <a:effectLst/>
                <a:latin typeface="interVariable"/>
              </a:rPr>
              <a:t> men även från </a:t>
            </a:r>
            <a:r>
              <a:rPr lang="sv-SE" sz="2800" b="0" i="0" dirty="0" err="1">
                <a:solidFill>
                  <a:srgbClr val="252525"/>
                </a:solidFill>
                <a:effectLst/>
                <a:latin typeface="interVariable"/>
              </a:rPr>
              <a:t>Domaine</a:t>
            </a:r>
            <a:r>
              <a:rPr lang="sv-SE" sz="2800" b="0" i="0" dirty="0">
                <a:solidFill>
                  <a:srgbClr val="252525"/>
                </a:solidFill>
                <a:effectLst/>
                <a:latin typeface="interVariable"/>
              </a:rPr>
              <a:t> </a:t>
            </a:r>
            <a:r>
              <a:rPr lang="sv-SE" sz="2800" b="0" i="0" dirty="0" err="1">
                <a:solidFill>
                  <a:srgbClr val="252525"/>
                </a:solidFill>
                <a:effectLst/>
                <a:latin typeface="interVariable"/>
              </a:rPr>
              <a:t>Duc</a:t>
            </a:r>
            <a:r>
              <a:rPr lang="sv-SE" sz="2800" b="0" i="0" dirty="0">
                <a:solidFill>
                  <a:srgbClr val="252525"/>
                </a:solidFill>
                <a:effectLst/>
                <a:latin typeface="interVariable"/>
              </a:rPr>
              <a:t> de </a:t>
            </a:r>
            <a:r>
              <a:rPr lang="sv-SE" sz="2800" b="0" i="0" dirty="0" err="1">
                <a:solidFill>
                  <a:srgbClr val="252525"/>
                </a:solidFill>
                <a:effectLst/>
                <a:latin typeface="interVariable"/>
              </a:rPr>
              <a:t>Magenta</a:t>
            </a:r>
            <a:r>
              <a:rPr lang="sv-SE" sz="2800" b="0" i="0" dirty="0">
                <a:solidFill>
                  <a:srgbClr val="252525"/>
                </a:solidFill>
                <a:effectLst/>
                <a:latin typeface="interVariable"/>
              </a:rPr>
              <a:t> där </a:t>
            </a:r>
            <a:r>
              <a:rPr lang="sv-SE" sz="2800" b="0" i="0" dirty="0" err="1">
                <a:solidFill>
                  <a:srgbClr val="252525"/>
                </a:solidFill>
                <a:effectLst/>
                <a:latin typeface="interVariable"/>
              </a:rPr>
              <a:t>Jadot</a:t>
            </a:r>
            <a:r>
              <a:rPr lang="sv-SE" sz="2800" b="0" i="0" dirty="0">
                <a:solidFill>
                  <a:srgbClr val="252525"/>
                </a:solidFill>
                <a:effectLst/>
                <a:latin typeface="interVariable"/>
              </a:rPr>
              <a:t> sköter vinegendomen utan att äga den. Sedan 2015 är Cyril </a:t>
            </a:r>
            <a:r>
              <a:rPr lang="sv-SE" sz="2800" b="0" i="0" dirty="0" err="1">
                <a:solidFill>
                  <a:srgbClr val="252525"/>
                </a:solidFill>
                <a:effectLst/>
                <a:latin typeface="interVariable"/>
              </a:rPr>
              <a:t>Chirouze</a:t>
            </a:r>
            <a:r>
              <a:rPr lang="sv-SE" sz="2800" b="0" i="0" dirty="0">
                <a:solidFill>
                  <a:srgbClr val="252525"/>
                </a:solidFill>
                <a:effectLst/>
                <a:latin typeface="interVariable"/>
              </a:rPr>
              <a:t> husets vinmakare.</a:t>
            </a:r>
          </a:p>
          <a:p>
            <a:endParaRPr lang="sv-SE" sz="2800" b="1" i="0" dirty="0">
              <a:solidFill>
                <a:srgbClr val="252525"/>
              </a:solidFill>
              <a:effectLst/>
              <a:highlight>
                <a:srgbClr val="FFFFFF"/>
              </a:highlight>
              <a:latin typeface="__interVariable_de067d"/>
            </a:endParaRPr>
          </a:p>
          <a:p>
            <a:pPr marL="0" marR="0" lvl="0" indent="0" algn="l" defTabSz="914400" rtl="0" eaLnBrk="1" fontAlgn="auto" latinLnBrk="0" hangingPunct="1">
              <a:lnSpc>
                <a:spcPts val="1800"/>
              </a:lnSpc>
              <a:spcBef>
                <a:spcPts val="0"/>
              </a:spcBef>
              <a:spcAft>
                <a:spcPts val="1800"/>
              </a:spcAft>
              <a:buClrTx/>
              <a:buSzTx/>
              <a:buFontTx/>
              <a:buNone/>
              <a:tabLst/>
              <a:defRPr/>
            </a:pPr>
            <a:r>
              <a:rPr lang="sv-SE" sz="4000" b="1" i="0" dirty="0">
                <a:solidFill>
                  <a:srgbClr val="252525"/>
                </a:solidFill>
                <a:effectLst/>
                <a:latin typeface="interVariable"/>
              </a:rPr>
              <a:t>Jordmån: </a:t>
            </a:r>
            <a:r>
              <a:rPr lang="sv-SE" sz="4000" b="0" i="0" dirty="0">
                <a:solidFill>
                  <a:srgbClr val="252525"/>
                </a:solidFill>
                <a:effectLst/>
                <a:latin typeface="interVariable"/>
              </a:rPr>
              <a:t>Kalksten och lera.</a:t>
            </a:r>
          </a:p>
          <a:p>
            <a:pPr marL="0" marR="0" lvl="0" indent="0" algn="l" defTabSz="914400" rtl="0" eaLnBrk="1" fontAlgn="auto" latinLnBrk="0" hangingPunct="1">
              <a:lnSpc>
                <a:spcPts val="1800"/>
              </a:lnSpc>
              <a:spcBef>
                <a:spcPts val="0"/>
              </a:spcBef>
              <a:spcAft>
                <a:spcPts val="1800"/>
              </a:spcAft>
              <a:buClrTx/>
              <a:buSzTx/>
              <a:buFontTx/>
              <a:buNone/>
              <a:tabLst/>
              <a:defRPr/>
            </a:pPr>
            <a:endParaRPr lang="sv-SE" sz="4000" b="0" i="0" dirty="0">
              <a:solidFill>
                <a:srgbClr val="252525"/>
              </a:solidFill>
              <a:effectLst/>
              <a:latin typeface="interVariable"/>
            </a:endParaRPr>
          </a:p>
          <a:p>
            <a:pPr algn="l">
              <a:lnSpc>
                <a:spcPts val="1800"/>
              </a:lnSpc>
              <a:spcAft>
                <a:spcPts val="1800"/>
              </a:spcAft>
            </a:pPr>
            <a:r>
              <a:rPr lang="sv-SE" sz="4000" b="1" i="0" dirty="0">
                <a:solidFill>
                  <a:srgbClr val="252525"/>
                </a:solidFill>
                <a:effectLst/>
                <a:latin typeface="interVariable"/>
              </a:rPr>
              <a:t>Tillverkning: </a:t>
            </a:r>
            <a:r>
              <a:rPr lang="sv-SE" sz="4000" b="0" i="0" dirty="0">
                <a:solidFill>
                  <a:srgbClr val="252525"/>
                </a:solidFill>
                <a:effectLst/>
                <a:latin typeface="interVariable"/>
              </a:rPr>
              <a:t>Druvorna </a:t>
            </a:r>
            <a:r>
              <a:rPr lang="sv-SE" sz="4000" b="0" i="0" dirty="0" err="1">
                <a:solidFill>
                  <a:srgbClr val="252525"/>
                </a:solidFill>
                <a:effectLst/>
                <a:latin typeface="interVariable"/>
              </a:rPr>
              <a:t>avstjälkades</a:t>
            </a:r>
            <a:r>
              <a:rPr lang="sv-SE" sz="4000" b="0" i="0" dirty="0">
                <a:solidFill>
                  <a:srgbClr val="252525"/>
                </a:solidFill>
                <a:effectLst/>
                <a:latin typeface="interVariable"/>
              </a:rPr>
              <a:t> och krossades. Därefter följde cirka en månads jäsning och </a:t>
            </a:r>
            <a:r>
              <a:rPr lang="sv-SE" sz="4000" b="0" i="0" dirty="0" err="1">
                <a:solidFill>
                  <a:srgbClr val="252525"/>
                </a:solidFill>
                <a:effectLst/>
                <a:latin typeface="interVariable"/>
              </a:rPr>
              <a:t>skalmaceration</a:t>
            </a:r>
            <a:r>
              <a:rPr lang="sv-SE" sz="4000" b="0" i="0" dirty="0">
                <a:solidFill>
                  <a:srgbClr val="252525"/>
                </a:solidFill>
                <a:effectLst/>
                <a:latin typeface="interVariable"/>
              </a:rPr>
              <a:t>.</a:t>
            </a:r>
          </a:p>
          <a:p>
            <a:pPr algn="l"/>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Lagring: </a:t>
            </a:r>
            <a:r>
              <a:rPr lang="sv-SE" sz="4000" b="0" i="0" dirty="0">
                <a:solidFill>
                  <a:srgbClr val="252525"/>
                </a:solidFill>
                <a:effectLst/>
                <a:latin typeface="interVariable"/>
              </a:rPr>
              <a:t>Vinet har lagrats en tid på ekfat från producentens egna tunnbinderi.</a:t>
            </a:r>
            <a:endParaRPr lang="sv-SE" sz="1800" b="0" i="0" dirty="0">
              <a:solidFill>
                <a:srgbClr val="252525"/>
              </a:solidFill>
              <a:effectLst/>
              <a:highlight>
                <a:srgbClr val="FFFFFF"/>
              </a:highlight>
              <a:latin typeface="__interVariable_de067d"/>
            </a:endParaRPr>
          </a:p>
          <a:p>
            <a:endParaRPr lang="sv-SE" sz="1800" b="0" i="0" kern="100" dirty="0">
              <a:solidFill>
                <a:srgbClr val="252525"/>
              </a:solidFill>
              <a:effectLst/>
              <a:highlight>
                <a:srgbClr val="FFFFFF"/>
              </a:highlight>
              <a:latin typeface="__interVariable_de067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Importör: </a:t>
            </a:r>
            <a:r>
              <a:rPr lang="sv-SE" sz="1800" b="0" i="0" dirty="0">
                <a:solidFill>
                  <a:srgbClr val="252525"/>
                </a:solidFill>
                <a:effectLst/>
                <a:highlight>
                  <a:srgbClr val="FFFFFF"/>
                </a:highlight>
                <a:latin typeface="__interVariable_de067d"/>
              </a:rPr>
              <a:t>Wine </a:t>
            </a:r>
            <a:r>
              <a:rPr lang="sv-SE" sz="1800" b="0" i="0" dirty="0" err="1">
                <a:solidFill>
                  <a:srgbClr val="252525"/>
                </a:solidFill>
                <a:effectLst/>
                <a:highlight>
                  <a:srgbClr val="FFFFFF"/>
                </a:highlight>
                <a:latin typeface="__interVariable_de067d"/>
              </a:rPr>
              <a:t>Affair</a:t>
            </a:r>
            <a:r>
              <a:rPr lang="sv-SE" sz="1800" b="0" i="0" dirty="0">
                <a:solidFill>
                  <a:srgbClr val="252525"/>
                </a:solidFill>
                <a:effectLst/>
                <a:highlight>
                  <a:srgbClr val="FFFFFF"/>
                </a:highlight>
                <a:latin typeface="__interVariable_de067d"/>
              </a:rPr>
              <a:t> Scandinavia AB</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Mars 2023 - Årgång 2017</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Fint utvecklad doft med jordgubbar, skogshallon, lingon, blåbär, fat och en skymt mineral. Medelfyllig, fin, fruktig och lite utvecklad smak med runda, mogna tanniner, fin syra, utmärkt längd med komplexa aromer och gott slut. 15 poäng, Prisvärt, Druvtypiskt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279684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9</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spcAft>
                <a:spcPts val="1800"/>
              </a:spcAft>
            </a:pPr>
            <a:r>
              <a:rPr lang="sv-SE" b="1" i="0" dirty="0">
                <a:solidFill>
                  <a:srgbClr val="252525"/>
                </a:solidFill>
                <a:effectLst/>
                <a:latin typeface="interVariable"/>
              </a:rPr>
              <a:t>Färg: </a:t>
            </a:r>
            <a:r>
              <a:rPr lang="sv-SE" b="0" i="0" dirty="0">
                <a:solidFill>
                  <a:srgbClr val="252525"/>
                </a:solidFill>
                <a:effectLst/>
                <a:latin typeface="interVariable"/>
              </a:rPr>
              <a:t>Blåröd färg.</a:t>
            </a:r>
          </a:p>
          <a:p>
            <a:pPr algn="l">
              <a:lnSpc>
                <a:spcPts val="1800"/>
              </a:lnSpc>
              <a:spcAft>
                <a:spcPts val="1800"/>
              </a:spcAft>
            </a:pPr>
            <a:r>
              <a:rPr lang="sv-SE" b="1" i="0" dirty="0">
                <a:solidFill>
                  <a:srgbClr val="252525"/>
                </a:solidFill>
                <a:effectLst/>
                <a:latin typeface="interVariable"/>
              </a:rPr>
              <a:t>Doft: </a:t>
            </a:r>
            <a:r>
              <a:rPr lang="sv-SE" b="0" i="0" dirty="0">
                <a:solidFill>
                  <a:srgbClr val="252525"/>
                </a:solidFill>
                <a:effectLst/>
                <a:latin typeface="interVariable"/>
              </a:rPr>
              <a:t>Nyanserad, kryddig doft med fatkaraktär, inslag av jordgubbar, kanel, mjölkchoklad, kryddnejlika, örter och vanilj.</a:t>
            </a:r>
          </a:p>
          <a:p>
            <a:pPr algn="l">
              <a:lnSpc>
                <a:spcPts val="1800"/>
              </a:lnSpc>
            </a:pPr>
            <a:r>
              <a:rPr lang="sv-SE" b="1" i="0" dirty="0">
                <a:solidFill>
                  <a:srgbClr val="252525"/>
                </a:solidFill>
                <a:effectLst/>
                <a:latin typeface="interVariable"/>
              </a:rPr>
              <a:t>Smak: </a:t>
            </a:r>
            <a:r>
              <a:rPr lang="sv-SE" b="0" i="0" dirty="0">
                <a:solidFill>
                  <a:srgbClr val="252525"/>
                </a:solidFill>
                <a:effectLst/>
                <a:latin typeface="interVariable"/>
              </a:rPr>
              <a:t>Nyanserad, kryddig smak med fatkaraktär, inslag av jordgubbar, skogshallon, mjölkchoklad, kryddnejlika, örter och vanilj.</a:t>
            </a:r>
          </a:p>
          <a:p>
            <a:endParaRPr lang="sv-SE" sz="1800" b="0" i="0" kern="100" dirty="0">
              <a:solidFill>
                <a:srgbClr val="252525"/>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Producenten: </a:t>
            </a:r>
            <a:r>
              <a:rPr lang="sv-SE" sz="5400" b="0" i="0" dirty="0" err="1">
                <a:solidFill>
                  <a:srgbClr val="000000"/>
                </a:solidFill>
                <a:effectLst/>
                <a:latin typeface="Poppins" panose="00000500000000000000" pitchFamily="2" charset="0"/>
              </a:rPr>
              <a:t>Bread</a:t>
            </a:r>
            <a:r>
              <a:rPr lang="sv-SE" sz="5400" b="0" i="0" dirty="0">
                <a:solidFill>
                  <a:srgbClr val="000000"/>
                </a:solidFill>
                <a:effectLst/>
                <a:latin typeface="Poppins" panose="00000500000000000000" pitchFamily="2" charset="0"/>
              </a:rPr>
              <a:t> &amp; Butter Wines ligger i Napa </a:t>
            </a:r>
            <a:r>
              <a:rPr lang="sv-SE" sz="5400" b="0" i="0" dirty="0" err="1">
                <a:solidFill>
                  <a:srgbClr val="000000"/>
                </a:solidFill>
                <a:effectLst/>
                <a:latin typeface="Poppins" panose="00000500000000000000" pitchFamily="2" charset="0"/>
              </a:rPr>
              <a:t>Valley</a:t>
            </a:r>
            <a:r>
              <a:rPr lang="sv-SE" sz="5400" b="0" i="0" dirty="0">
                <a:solidFill>
                  <a:srgbClr val="000000"/>
                </a:solidFill>
                <a:effectLst/>
                <a:latin typeface="Poppins" panose="00000500000000000000" pitchFamily="2" charset="0"/>
              </a:rPr>
              <a:t>, California och leds av vinmakaren Linda Trotta, en veteran med mer än 30 års erfarenhet från prestigefyllda vingårdar som Jamieson Ranch </a:t>
            </a:r>
            <a:r>
              <a:rPr lang="sv-SE" sz="5400" b="0" i="0" dirty="0" err="1">
                <a:solidFill>
                  <a:srgbClr val="000000"/>
                </a:solidFill>
                <a:effectLst/>
                <a:latin typeface="Poppins" panose="00000500000000000000" pitchFamily="2" charset="0"/>
              </a:rPr>
              <a:t>Vineyards</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Swiftwater</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Cellars</a:t>
            </a:r>
            <a:r>
              <a:rPr lang="sv-SE" sz="5400" b="0" i="0" dirty="0">
                <a:solidFill>
                  <a:srgbClr val="000000"/>
                </a:solidFill>
                <a:effectLst/>
                <a:latin typeface="Poppins" panose="00000500000000000000" pitchFamily="2" charset="0"/>
              </a:rPr>
              <a:t> och </a:t>
            </a:r>
            <a:r>
              <a:rPr lang="sv-SE" sz="5400" b="0" i="0" dirty="0" err="1">
                <a:solidFill>
                  <a:srgbClr val="000000"/>
                </a:solidFill>
                <a:effectLst/>
                <a:latin typeface="Poppins" panose="00000500000000000000" pitchFamily="2" charset="0"/>
              </a:rPr>
              <a:t>Gundlach</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Bundschu</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Winery</a:t>
            </a:r>
            <a:r>
              <a:rPr lang="sv-SE" sz="5400" b="0" i="0" dirty="0">
                <a:solidFill>
                  <a:srgbClr val="000000"/>
                </a:solidFill>
                <a:effectLst/>
                <a:latin typeface="Poppins" panose="00000500000000000000" pitchFamily="2" charset="0"/>
              </a:rPr>
              <a:t>. 2018 utsågs Linda till </a:t>
            </a:r>
            <a:r>
              <a:rPr lang="sv-SE" sz="5400" b="0" i="0" dirty="0" err="1">
                <a:solidFill>
                  <a:srgbClr val="000000"/>
                </a:solidFill>
                <a:effectLst/>
                <a:latin typeface="Poppins" panose="00000500000000000000" pitchFamily="2" charset="0"/>
              </a:rPr>
              <a:t>Winemaker</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of</a:t>
            </a:r>
            <a:r>
              <a:rPr lang="sv-SE" sz="5400" b="0" i="0" dirty="0">
                <a:solidFill>
                  <a:srgbClr val="000000"/>
                </a:solidFill>
                <a:effectLst/>
                <a:latin typeface="Poppins" panose="00000500000000000000" pitchFamily="2" charset="0"/>
              </a:rPr>
              <a:t> the </a:t>
            </a:r>
            <a:r>
              <a:rPr lang="sv-SE" sz="5400" b="0" i="0" dirty="0" err="1">
                <a:solidFill>
                  <a:srgbClr val="000000"/>
                </a:solidFill>
                <a:effectLst/>
                <a:latin typeface="Poppins" panose="00000500000000000000" pitchFamily="2" charset="0"/>
              </a:rPr>
              <a:t>Year</a:t>
            </a:r>
            <a:r>
              <a:rPr lang="sv-SE" sz="5400" b="0" i="0" dirty="0">
                <a:solidFill>
                  <a:srgbClr val="000000"/>
                </a:solidFill>
                <a:effectLst/>
                <a:latin typeface="Poppins" panose="00000500000000000000" pitchFamily="2" charset="0"/>
              </a:rPr>
              <a:t> av North Bay Business </a:t>
            </a:r>
            <a:r>
              <a:rPr lang="sv-SE" sz="5400" b="0" i="0" dirty="0" err="1">
                <a:solidFill>
                  <a:srgbClr val="000000"/>
                </a:solidFill>
                <a:effectLst/>
                <a:latin typeface="Poppins" panose="00000500000000000000" pitchFamily="2" charset="0"/>
              </a:rPr>
              <a:t>Journal's</a:t>
            </a:r>
            <a:r>
              <a:rPr lang="sv-SE" sz="5400" b="0" i="0" dirty="0">
                <a:solidFill>
                  <a:srgbClr val="000000"/>
                </a:solidFill>
                <a:effectLst/>
                <a:latin typeface="Poppins" panose="00000500000000000000" pitchFamily="2" charset="0"/>
              </a:rPr>
              <a:t> Napa </a:t>
            </a:r>
            <a:r>
              <a:rPr lang="sv-SE" sz="5400" b="0" i="0" dirty="0" err="1">
                <a:solidFill>
                  <a:srgbClr val="000000"/>
                </a:solidFill>
                <a:effectLst/>
                <a:latin typeface="Poppins" panose="00000500000000000000" pitchFamily="2" charset="0"/>
              </a:rPr>
              <a:t>Valley</a:t>
            </a:r>
            <a:r>
              <a:rPr lang="sv-SE" sz="5400" b="0" i="0" dirty="0">
                <a:solidFill>
                  <a:srgbClr val="000000"/>
                </a:solidFill>
                <a:effectLst/>
                <a:latin typeface="Poppins" panose="00000500000000000000" pitchFamily="2" charset="0"/>
              </a:rPr>
              <a:t> . Linda och hennes team levererar klassiskt utformade kaliforniska viner som har hittad fans över hela världen. För att bibehålla kvaliteten årgång efter årgång har </a:t>
            </a:r>
            <a:r>
              <a:rPr lang="sv-SE" sz="5400" b="0" i="0" dirty="0" err="1">
                <a:solidFill>
                  <a:srgbClr val="000000"/>
                </a:solidFill>
                <a:effectLst/>
                <a:latin typeface="Poppins" panose="00000500000000000000" pitchFamily="2" charset="0"/>
              </a:rPr>
              <a:t>Bread</a:t>
            </a:r>
            <a:r>
              <a:rPr lang="sv-SE" sz="5400" b="0" i="0" dirty="0">
                <a:solidFill>
                  <a:srgbClr val="000000"/>
                </a:solidFill>
                <a:effectLst/>
                <a:latin typeface="Poppins" panose="00000500000000000000" pitchFamily="2" charset="0"/>
              </a:rPr>
              <a:t> &amp; Butter Wines utvecklat djupa relationer med odlare i Napa </a:t>
            </a:r>
            <a:r>
              <a:rPr lang="sv-SE" sz="5400" b="0" i="0" dirty="0" err="1">
                <a:solidFill>
                  <a:srgbClr val="000000"/>
                </a:solidFill>
                <a:effectLst/>
                <a:latin typeface="Poppins" panose="00000500000000000000" pitchFamily="2" charset="0"/>
              </a:rPr>
              <a:t>Valley</a:t>
            </a:r>
            <a:r>
              <a:rPr lang="sv-SE" sz="5400" b="0" i="0" dirty="0">
                <a:solidFill>
                  <a:srgbClr val="000000"/>
                </a:solidFill>
                <a:effectLst/>
                <a:latin typeface="Poppins" panose="00000500000000000000" pitchFamily="2" charset="0"/>
              </a:rPr>
              <a:t> och </a:t>
            </a:r>
            <a:r>
              <a:rPr lang="sv-SE" sz="5400" b="0" i="0" dirty="0" err="1">
                <a:solidFill>
                  <a:srgbClr val="000000"/>
                </a:solidFill>
                <a:effectLst/>
                <a:latin typeface="Poppins" panose="00000500000000000000" pitchFamily="2" charset="0"/>
              </a:rPr>
              <a:t>Sonoma</a:t>
            </a:r>
            <a:r>
              <a:rPr lang="sv-SE" sz="5400" b="0" i="0" dirty="0">
                <a:solidFill>
                  <a:srgbClr val="000000"/>
                </a:solidFill>
                <a:effectLst/>
                <a:latin typeface="Poppins" panose="00000500000000000000" pitchFamily="2" charset="0"/>
              </a:rPr>
              <a:t> med lång erfarenhet av att odla druvor av hög kvalitet.</a:t>
            </a:r>
          </a:p>
          <a:p>
            <a:endParaRPr lang="sv-SE" sz="2800" b="0" i="0" dirty="0">
              <a:solidFill>
                <a:srgbClr val="252525"/>
              </a:solidFill>
              <a:effectLst/>
              <a:highlight>
                <a:srgbClr val="FFFFFF"/>
              </a:highlight>
              <a:latin typeface="__interVariable_de067d"/>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Lagring: </a:t>
            </a:r>
            <a:r>
              <a:rPr lang="sv-SE" sz="4000" b="0" i="0" dirty="0">
                <a:solidFill>
                  <a:srgbClr val="252525"/>
                </a:solidFill>
                <a:effectLst/>
                <a:latin typeface="interVariable"/>
              </a:rPr>
              <a:t>Vinet har lagrats på franska och amerikanska ekfat.</a:t>
            </a:r>
          </a:p>
          <a:p>
            <a:endParaRPr lang="sv-SE" sz="1800" b="1" i="0" kern="100" dirty="0">
              <a:solidFill>
                <a:srgbClr val="252525"/>
              </a:solidFill>
              <a:effectLst/>
              <a:highlight>
                <a:srgbClr val="FFFFFF"/>
              </a:highlight>
              <a:latin typeface="Calibri" panose="020F0502020204030204" pitchFamily="34" charset="0"/>
              <a:cs typeface="Times New Roman" panose="02020603050405020304" pitchFamily="18" charset="0"/>
            </a:endParaRPr>
          </a:p>
          <a:p>
            <a:r>
              <a:rPr lang="sv-SE" sz="1800" b="1" i="0" kern="100" dirty="0">
                <a:solidFill>
                  <a:srgbClr val="252525"/>
                </a:solidFill>
                <a:effectLst/>
                <a:highlight>
                  <a:srgbClr val="FFFFFF"/>
                </a:highlight>
                <a:latin typeface="Calibri" panose="020F0502020204030204" pitchFamily="34" charset="0"/>
                <a:cs typeface="Times New Roman" panose="02020603050405020304" pitchFamily="18" charset="0"/>
              </a:rPr>
              <a:t>Importör: </a:t>
            </a:r>
            <a:r>
              <a:rPr lang="sv-SE" sz="4000" b="0" i="0" dirty="0" err="1">
                <a:solidFill>
                  <a:srgbClr val="252525"/>
                </a:solidFill>
                <a:effectLst/>
                <a:latin typeface="interVariable"/>
              </a:rPr>
              <a:t>Sophronie</a:t>
            </a:r>
            <a:r>
              <a:rPr lang="sv-SE" sz="4000" b="0" i="0" dirty="0">
                <a:solidFill>
                  <a:srgbClr val="252525"/>
                </a:solidFill>
                <a:effectLst/>
                <a:latin typeface="interVariable"/>
              </a:rPr>
              <a:t> Wines AB</a:t>
            </a:r>
            <a:endParaRPr lang="sv-SE" sz="2800" b="0" i="0" dirty="0">
              <a:solidFill>
                <a:srgbClr val="252525"/>
              </a:solidFill>
              <a:effectLst/>
              <a:highlight>
                <a:srgbClr val="FFFFFF"/>
              </a:highlight>
              <a:latin typeface="__interVariable_de067d"/>
            </a:endParaRPr>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Importörens beskrivning av doft och smak</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 </a:t>
            </a:r>
            <a:r>
              <a:rPr lang="sv-SE" sz="4000" b="0" i="0" dirty="0">
                <a:solidFill>
                  <a:srgbClr val="000000"/>
                </a:solidFill>
                <a:effectLst/>
                <a:latin typeface="Roboto" panose="02000000000000000000" pitchFamily="2" charset="0"/>
              </a:rPr>
              <a:t>Stor mogen frukt med </a:t>
            </a:r>
            <a:r>
              <a:rPr lang="sv-SE" sz="4000" b="0" i="0" dirty="0" err="1">
                <a:solidFill>
                  <a:srgbClr val="000000"/>
                </a:solidFill>
                <a:effectLst/>
                <a:latin typeface="Roboto" panose="02000000000000000000" pitchFamily="2" charset="0"/>
              </a:rPr>
              <a:t>florala</a:t>
            </a:r>
            <a:r>
              <a:rPr lang="sv-SE" sz="4000" b="0" i="0" dirty="0">
                <a:solidFill>
                  <a:srgbClr val="000000"/>
                </a:solidFill>
                <a:effectLst/>
                <a:latin typeface="Roboto" panose="02000000000000000000" pitchFamily="2" charset="0"/>
              </a:rPr>
              <a:t> inslag. Körsbär, hallon, viol, kryddor och mineral.</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 </a:t>
            </a:r>
            <a:r>
              <a:rPr lang="sv-SE" sz="4000" b="0" i="0" dirty="0">
                <a:solidFill>
                  <a:srgbClr val="000000"/>
                </a:solidFill>
                <a:effectLst/>
                <a:latin typeface="Roboto" panose="02000000000000000000" pitchFamily="2" charset="0"/>
              </a:rPr>
              <a:t>Smakrikt vin med slank struktur och eleganta tanniner. Lång härlig eftersmak.</a:t>
            </a:r>
          </a:p>
          <a:p>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Producenten: </a:t>
            </a:r>
            <a:r>
              <a:rPr lang="sv-SE" sz="5400" b="0" i="0" dirty="0">
                <a:solidFill>
                  <a:srgbClr val="000000"/>
                </a:solidFill>
                <a:effectLst/>
                <a:latin typeface="Roboto" panose="02000000000000000000" pitchFamily="2" charset="0"/>
              </a:rPr>
              <a:t>Familjeföretaget Newton Johnson, som startades av pappa Dave och mamma Felicity i mitten av 1990-talet, drivs idag av sönerna </a:t>
            </a:r>
            <a:r>
              <a:rPr lang="sv-SE" sz="5400" b="0" i="0" dirty="0" err="1">
                <a:solidFill>
                  <a:srgbClr val="000000"/>
                </a:solidFill>
                <a:effectLst/>
                <a:latin typeface="Roboto" panose="02000000000000000000" pitchFamily="2" charset="0"/>
              </a:rPr>
              <a:t>Bevan</a:t>
            </a:r>
            <a:r>
              <a:rPr lang="sv-SE" sz="5400" b="0" i="0" dirty="0">
                <a:solidFill>
                  <a:srgbClr val="000000"/>
                </a:solidFill>
                <a:effectLst/>
                <a:latin typeface="Roboto" panose="02000000000000000000" pitchFamily="2" charset="0"/>
              </a:rPr>
              <a:t> och Gordon. Vinmakare är Gordon och hans hustru Nadia och de har snabbt tagit plats bland landets mest erkända och hyllade med sina Bourgognelika viner. I den vackra dalgången Hemel-en-</a:t>
            </a:r>
            <a:r>
              <a:rPr lang="sv-SE" sz="5400" b="0" i="0" dirty="0" err="1">
                <a:solidFill>
                  <a:srgbClr val="000000"/>
                </a:solidFill>
                <a:effectLst/>
                <a:latin typeface="Roboto" panose="02000000000000000000" pitchFamily="2" charset="0"/>
              </a:rPr>
              <a:t>Aarde</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Valley</a:t>
            </a:r>
            <a:r>
              <a:rPr lang="sv-SE" sz="5400" b="0" i="0" dirty="0">
                <a:solidFill>
                  <a:srgbClr val="000000"/>
                </a:solidFill>
                <a:effectLst/>
                <a:latin typeface="Roboto" panose="02000000000000000000" pitchFamily="2" charset="0"/>
              </a:rPr>
              <a:t> med en perfekt jordmån och klimat odlas främst </a:t>
            </a:r>
            <a:r>
              <a:rPr lang="sv-SE" sz="5400" b="0" i="0" dirty="0" err="1">
                <a:solidFill>
                  <a:srgbClr val="000000"/>
                </a:solidFill>
                <a:effectLst/>
                <a:latin typeface="Roboto" panose="02000000000000000000" pitchFamily="2" charset="0"/>
              </a:rPr>
              <a:t>Pinot</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Noir</a:t>
            </a:r>
            <a:r>
              <a:rPr lang="sv-SE" sz="5400" b="0" i="0" dirty="0">
                <a:solidFill>
                  <a:srgbClr val="000000"/>
                </a:solidFill>
                <a:effectLst/>
                <a:latin typeface="Roboto" panose="02000000000000000000" pitchFamily="2" charset="0"/>
              </a:rPr>
              <a:t> och Chardonnay. De vinrankor som finns på egendomen är äkta kloner från Bourgogne. De sydostliga vindarna från Atlanten hjälper till att svalka druvorna och håller växtsjukdomar borta. Vid infarten till Newton Johson möts man av skylt med texten: "A </a:t>
            </a:r>
            <a:r>
              <a:rPr lang="sv-SE" sz="5400" b="0" i="0" dirty="0" err="1">
                <a:solidFill>
                  <a:srgbClr val="000000"/>
                </a:solidFill>
                <a:effectLst/>
                <a:latin typeface="Roboto" panose="02000000000000000000" pitchFamily="2" charset="0"/>
              </a:rPr>
              <a:t>taste</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of</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heaven</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awaits</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you</a:t>
            </a:r>
            <a:r>
              <a:rPr lang="sv-SE" sz="5400" b="0" i="0" dirty="0">
                <a:solidFill>
                  <a:srgbClr val="000000"/>
                </a:solidFill>
                <a:effectLst/>
                <a:latin typeface="Roboto" panose="02000000000000000000" pitchFamily="2" charset="0"/>
              </a:rPr>
              <a:t>”.</a:t>
            </a:r>
          </a:p>
          <a:p>
            <a:pPr algn="l"/>
            <a:endParaRPr lang="sv-SE" sz="5400" b="0" i="0" dirty="0">
              <a:solidFill>
                <a:srgbClr val="000000"/>
              </a:solidFill>
              <a:effectLst/>
              <a:latin typeface="Roboto" panose="02000000000000000000" pitchFamily="2" charset="0"/>
            </a:endParaRPr>
          </a:p>
          <a:p>
            <a:pPr algn="l"/>
            <a:r>
              <a:rPr lang="sv-SE" sz="4000" b="1" i="0" dirty="0" err="1">
                <a:solidFill>
                  <a:srgbClr val="000000"/>
                </a:solidFill>
                <a:effectLst/>
                <a:latin typeface="Roboto" panose="02000000000000000000" pitchFamily="2" charset="0"/>
              </a:rPr>
              <a:t>Utsprung</a:t>
            </a:r>
            <a:r>
              <a:rPr lang="sv-SE" sz="4000" b="1" i="0" dirty="0">
                <a:solidFill>
                  <a:srgbClr val="000000"/>
                </a:solidFill>
                <a:effectLst/>
                <a:latin typeface="Roboto" panose="02000000000000000000" pitchFamily="2" charset="0"/>
              </a:rPr>
              <a:t> och jordmån: </a:t>
            </a:r>
            <a:r>
              <a:rPr lang="sv-SE" sz="4000" b="0" i="0" dirty="0">
                <a:solidFill>
                  <a:srgbClr val="000000"/>
                </a:solidFill>
                <a:effectLst/>
                <a:latin typeface="Roboto" panose="02000000000000000000" pitchFamily="2" charset="0"/>
              </a:rPr>
              <a:t>Dessa vingårdar ligger i de mest gynnsamma jordstrukturerna av </a:t>
            </a:r>
            <a:r>
              <a:rPr lang="sv-SE" sz="4000" b="0" i="0" dirty="0" err="1">
                <a:solidFill>
                  <a:srgbClr val="000000"/>
                </a:solidFill>
                <a:effectLst/>
                <a:latin typeface="Roboto" panose="02000000000000000000" pitchFamily="2" charset="0"/>
              </a:rPr>
              <a:t>porfyritisk</a:t>
            </a:r>
            <a:r>
              <a:rPr lang="sv-SE" sz="4000" b="0" i="0" dirty="0">
                <a:solidFill>
                  <a:srgbClr val="000000"/>
                </a:solidFill>
                <a:effectLst/>
                <a:latin typeface="Roboto" panose="02000000000000000000" pitchFamily="2" charset="0"/>
              </a:rPr>
              <a:t> granit på mittsluttningen, från 220 till 290 m höjd, i övre Hemel-en-</a:t>
            </a:r>
            <a:r>
              <a:rPr lang="sv-SE" sz="4000" b="0" i="0" dirty="0" err="1">
                <a:solidFill>
                  <a:srgbClr val="000000"/>
                </a:solidFill>
                <a:effectLst/>
                <a:latin typeface="Roboto" panose="02000000000000000000" pitchFamily="2" charset="0"/>
              </a:rPr>
              <a:t>Aarde</a:t>
            </a:r>
            <a:r>
              <a:rPr lang="sv-SE" sz="4000" b="0" i="0" dirty="0">
                <a:solidFill>
                  <a:srgbClr val="000000"/>
                </a:solidFill>
                <a:effectLst/>
                <a:latin typeface="Roboto" panose="02000000000000000000" pitchFamily="2" charset="0"/>
              </a:rPr>
              <a:t>-dalen. Denna appellation sträcker sig från 4 till 8 km i närheten av Atlanten. Klimatet är svalt och tempererat, där parallella bergskedjor kanaliserar de sydliga oceangående vindarna genom appellationen under sommaren. Dessa sydliga vindar skapar i sin tur regelbundna havsdimma och mulna förhållanden, vilket dämpar temperaturerna i dalen. Den årliga nederbörden är 850 mm, varav 50 % faller under vintermånaderna (maj – augusti).</a:t>
            </a:r>
          </a:p>
          <a:p>
            <a:pPr algn="l"/>
            <a:r>
              <a:rPr lang="sv-SE" sz="4000" b="0" i="0" dirty="0">
                <a:solidFill>
                  <a:srgbClr val="000000"/>
                </a:solidFill>
                <a:effectLst/>
                <a:latin typeface="Roboto" panose="02000000000000000000" pitchFamily="2" charset="0"/>
              </a:rPr>
              <a:t>En blandning av djup alluvial granit, grus och röd järnhaltig lera på nordvästliga- eller sydostliga-sluttningar.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b="0" i="0" dirty="0">
              <a:solidFill>
                <a:srgbClr val="000000"/>
              </a:solidFill>
              <a:effectLst/>
              <a:latin typeface="Roboto" panose="02000000000000000000" pitchFamily="2" charset="0"/>
            </a:endParaRPr>
          </a:p>
          <a:p>
            <a:pPr algn="l"/>
            <a:r>
              <a:rPr lang="sv-SE" sz="4000" b="1" i="0" dirty="0">
                <a:solidFill>
                  <a:srgbClr val="474040"/>
                </a:solidFill>
                <a:effectLst/>
                <a:highlight>
                  <a:srgbClr val="FFFFFF"/>
                </a:highlight>
                <a:latin typeface="Merriweather" panose="00000500000000000000" pitchFamily="2" charset="0"/>
              </a:rPr>
              <a:t>Tillverkning: </a:t>
            </a:r>
            <a:r>
              <a:rPr lang="sv-SE" sz="4000" b="0" i="0" dirty="0">
                <a:solidFill>
                  <a:srgbClr val="000000"/>
                </a:solidFill>
                <a:effectLst/>
                <a:latin typeface="Roboto" panose="02000000000000000000" pitchFamily="2" charset="0"/>
              </a:rPr>
              <a:t>Vinstockarna är 15-20 år och växer ”mitt på kullen” i nord och nordvästlig 12-16 gradig lutning. Närheten till Atlanten och bergen ger ett svalare klimat.</a:t>
            </a:r>
          </a:p>
          <a:p>
            <a:pPr algn="l"/>
            <a:r>
              <a:rPr lang="sv-SE" sz="5400" b="0" i="0" dirty="0">
                <a:solidFill>
                  <a:srgbClr val="000000"/>
                </a:solidFill>
                <a:effectLst/>
                <a:latin typeface="Roboto" panose="02000000000000000000" pitchFamily="2" charset="0"/>
              </a:rPr>
              <a:t>Druvorna skördas för hand och förvaras under natten i 8º C, sorteras, </a:t>
            </a:r>
            <a:r>
              <a:rPr lang="sv-SE" sz="5400" b="0" i="0" dirty="0" err="1">
                <a:solidFill>
                  <a:srgbClr val="000000"/>
                </a:solidFill>
                <a:effectLst/>
                <a:latin typeface="Roboto" panose="02000000000000000000" pitchFamily="2" charset="0"/>
              </a:rPr>
              <a:t>avstjälkas</a:t>
            </a:r>
            <a:r>
              <a:rPr lang="sv-SE" sz="5400" b="0" i="0" dirty="0">
                <a:solidFill>
                  <a:srgbClr val="000000"/>
                </a:solidFill>
                <a:effectLst/>
                <a:latin typeface="Roboto" panose="02000000000000000000" pitchFamily="2" charset="0"/>
              </a:rPr>
              <a:t> och jäses utan föregående krossning. Kall </a:t>
            </a:r>
            <a:r>
              <a:rPr lang="sv-SE" sz="5400" b="0" i="0" dirty="0" err="1">
                <a:solidFill>
                  <a:srgbClr val="000000"/>
                </a:solidFill>
                <a:effectLst/>
                <a:latin typeface="Roboto" panose="02000000000000000000" pitchFamily="2" charset="0"/>
              </a:rPr>
              <a:t>skalmaceration</a:t>
            </a:r>
            <a:r>
              <a:rPr lang="sv-SE" sz="5400" b="0" i="0" dirty="0">
                <a:solidFill>
                  <a:srgbClr val="000000"/>
                </a:solidFill>
                <a:effectLst/>
                <a:latin typeface="Roboto" panose="02000000000000000000" pitchFamily="2" charset="0"/>
              </a:rPr>
              <a:t> 6-7 dagar vid 8-10°C. Jäsning med </a:t>
            </a:r>
            <a:r>
              <a:rPr lang="sv-SE" sz="5400" b="0" i="0" dirty="0" err="1">
                <a:solidFill>
                  <a:srgbClr val="000000"/>
                </a:solidFill>
                <a:effectLst/>
                <a:latin typeface="Roboto" panose="02000000000000000000" pitchFamily="2" charset="0"/>
              </a:rPr>
              <a:t>piegage</a:t>
            </a:r>
            <a:r>
              <a:rPr lang="sv-SE" sz="5400" b="0" i="0" dirty="0">
                <a:solidFill>
                  <a:srgbClr val="000000"/>
                </a:solidFill>
                <a:effectLst/>
                <a:latin typeface="Roboto" panose="02000000000000000000" pitchFamily="2" charset="0"/>
              </a:rPr>
              <a:t>/punsch down, En liten del får jäsa med hela klasar som har stjälkarna kvar. Musten får ligga totalt 25 dagar med </a:t>
            </a:r>
            <a:r>
              <a:rPr lang="sv-SE" sz="5400" b="0" i="0" dirty="0" err="1">
                <a:solidFill>
                  <a:srgbClr val="000000"/>
                </a:solidFill>
                <a:effectLst/>
                <a:latin typeface="Roboto" panose="02000000000000000000" pitchFamily="2" charset="0"/>
              </a:rPr>
              <a:t>skalkontakt</a:t>
            </a:r>
            <a:r>
              <a:rPr lang="sv-SE" sz="5400" b="0" i="0" dirty="0">
                <a:solidFill>
                  <a:srgbClr val="000000"/>
                </a:solidFill>
                <a:effectLst/>
                <a:latin typeface="Roboto" panose="02000000000000000000" pitchFamily="2" charset="0"/>
              </a:rPr>
              <a:t> innan de pressas och får genomgå </a:t>
            </a:r>
            <a:r>
              <a:rPr lang="sv-SE" sz="5400" b="0" i="0" dirty="0" err="1">
                <a:solidFill>
                  <a:srgbClr val="000000"/>
                </a:solidFill>
                <a:effectLst/>
                <a:latin typeface="Roboto" panose="02000000000000000000" pitchFamily="2" charset="0"/>
              </a:rPr>
              <a:t>malolaktisk</a:t>
            </a:r>
            <a:r>
              <a:rPr lang="sv-SE" sz="5400" b="0" i="0" dirty="0">
                <a:solidFill>
                  <a:srgbClr val="000000"/>
                </a:solidFill>
                <a:effectLst/>
                <a:latin typeface="Roboto" panose="02000000000000000000" pitchFamily="2" charset="0"/>
              </a:rPr>
              <a:t> jäsning och lagring på fat.</a:t>
            </a:r>
            <a:endParaRPr lang="sv-SE" sz="4000"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Lagring: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2800" b="0" i="0" dirty="0">
                <a:solidFill>
                  <a:srgbClr val="000000"/>
                </a:solidFill>
                <a:effectLst/>
                <a:latin typeface="Roboto" panose="02000000000000000000" pitchFamily="2" charset="0"/>
              </a:rPr>
              <a:t>Lagras i 11 månader på 228 liters fat från Bourgogne. 29 % är ny. Därefter dras vinet om och får vila på ståltank i ytterligare 5 månader. Ingen klarning eller filtrering av vinet innan buteljering.</a:t>
            </a:r>
          </a:p>
          <a:p>
            <a:pPr algn="l"/>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Importör: </a:t>
            </a:r>
            <a:r>
              <a:rPr lang="sv-SE" sz="1800" b="0" i="0" dirty="0">
                <a:solidFill>
                  <a:srgbClr val="252525"/>
                </a:solidFill>
                <a:effectLst/>
                <a:highlight>
                  <a:srgbClr val="FFFFFF"/>
                </a:highlight>
                <a:latin typeface="__interVariable_de067d"/>
              </a:rPr>
              <a:t>Wine </a:t>
            </a:r>
            <a:r>
              <a:rPr lang="sv-SE" sz="1800" b="0" i="0" dirty="0" err="1">
                <a:solidFill>
                  <a:srgbClr val="252525"/>
                </a:solidFill>
                <a:effectLst/>
                <a:highlight>
                  <a:srgbClr val="FFFFFF"/>
                </a:highlight>
                <a:latin typeface="__interVariable_de067d"/>
              </a:rPr>
              <a:t>Affair</a:t>
            </a:r>
            <a:r>
              <a:rPr lang="sv-SE" sz="1800" b="0" i="0" dirty="0">
                <a:solidFill>
                  <a:srgbClr val="252525"/>
                </a:solidFill>
                <a:effectLst/>
                <a:highlight>
                  <a:srgbClr val="FFFFFF"/>
                </a:highlight>
                <a:latin typeface="__interVariable_de067d"/>
              </a:rPr>
              <a:t> Scandinavia AB</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pril 2025 - Årgång 2022</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Knappt medelfyllig tegelröd färg. Aromatisk doft av mogna jordgubbar, hallon, kokta grönsaker, nyponsoppa, mynta, ett stänk kaffe och lite rostad ek. intensivt anslag med påtaglig ek, frisk fruktsyra och mer lågmälda tanniner med lite brända toner i den långa eftersmaken. 15 poäng, Snudd på prisvärt.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8</a:t>
            </a:fld>
            <a:endParaRPr lang="en-GB"/>
          </a:p>
        </p:txBody>
      </p:sp>
    </p:spTree>
    <p:extLst>
      <p:ext uri="{BB962C8B-B14F-4D97-AF65-F5344CB8AC3E}">
        <p14:creationId xmlns:p14="http://schemas.microsoft.com/office/powerpoint/2010/main" val="114635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9</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ts val="1800"/>
              </a:lnSpc>
              <a:spcAft>
                <a:spcPts val="1800"/>
              </a:spcAft>
            </a:pPr>
            <a:r>
              <a:rPr lang="sv-SE" sz="2800" b="1" i="0" dirty="0">
                <a:solidFill>
                  <a:srgbClr val="252525"/>
                </a:solidFill>
                <a:effectLst/>
                <a:latin typeface="interVariable"/>
              </a:rPr>
              <a:t>Färg: </a:t>
            </a:r>
            <a:r>
              <a:rPr lang="sv-SE" sz="2800" b="0" i="0" dirty="0">
                <a:solidFill>
                  <a:srgbClr val="252525"/>
                </a:solidFill>
                <a:effectLst/>
                <a:latin typeface="interVariable"/>
              </a:rPr>
              <a:t>Mörk, blåröd färg.</a:t>
            </a:r>
          </a:p>
          <a:p>
            <a:pPr algn="l">
              <a:lnSpc>
                <a:spcPts val="1800"/>
              </a:lnSpc>
              <a:spcAft>
                <a:spcPts val="1800"/>
              </a:spcAft>
            </a:pPr>
            <a:r>
              <a:rPr lang="sv-SE" sz="2800" b="1" i="0" dirty="0">
                <a:solidFill>
                  <a:srgbClr val="252525"/>
                </a:solidFill>
                <a:effectLst/>
                <a:latin typeface="interVariable"/>
              </a:rPr>
              <a:t>Doft: </a:t>
            </a:r>
            <a:r>
              <a:rPr lang="sv-SE" sz="2800" b="0" i="0" dirty="0">
                <a:solidFill>
                  <a:srgbClr val="252525"/>
                </a:solidFill>
                <a:effectLst/>
                <a:latin typeface="interVariable"/>
              </a:rPr>
              <a:t>Nyanserad, kryddig doft med fatkaraktär, inslag av jordgubbar, nougat, skogshallon, kardemumma, körsbär, kaffe och vanilj.</a:t>
            </a:r>
          </a:p>
          <a:p>
            <a:pPr algn="l">
              <a:lnSpc>
                <a:spcPts val="1800"/>
              </a:lnSpc>
            </a:pPr>
            <a:r>
              <a:rPr lang="sv-SE" sz="2800" b="1" i="0" dirty="0">
                <a:solidFill>
                  <a:srgbClr val="252525"/>
                </a:solidFill>
                <a:effectLst/>
                <a:latin typeface="interVariable"/>
              </a:rPr>
              <a:t>Smak: </a:t>
            </a:r>
            <a:r>
              <a:rPr lang="sv-SE" sz="2800" b="0" i="0" dirty="0">
                <a:solidFill>
                  <a:srgbClr val="252525"/>
                </a:solidFill>
                <a:effectLst/>
                <a:latin typeface="interVariable"/>
              </a:rPr>
              <a:t>Nyanserad, kryddig smak med fatkaraktär, inslag av jordgubbar, nougat, skogshallon, kardemumma, choklad, kaffe, körsbär och vanilj.</a:t>
            </a:r>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2800" b="0" i="0" dirty="0" err="1">
                <a:solidFill>
                  <a:srgbClr val="252525"/>
                </a:solidFill>
                <a:effectLst/>
                <a:latin typeface="interVariable"/>
              </a:rPr>
              <a:t>Carneros</a:t>
            </a:r>
            <a:r>
              <a:rPr lang="sv-SE" sz="2800" b="0" i="0" dirty="0">
                <a:solidFill>
                  <a:srgbClr val="252525"/>
                </a:solidFill>
                <a:effectLst/>
                <a:latin typeface="interVariable"/>
              </a:rPr>
              <a:t> AVA (</a:t>
            </a:r>
            <a:r>
              <a:rPr lang="sv-SE" sz="2800" b="0" i="0" dirty="0" err="1">
                <a:solidFill>
                  <a:srgbClr val="252525"/>
                </a:solidFill>
                <a:effectLst/>
                <a:latin typeface="interVariable"/>
              </a:rPr>
              <a:t>American</a:t>
            </a:r>
            <a:r>
              <a:rPr lang="sv-SE" sz="2800" b="0" i="0" dirty="0">
                <a:solidFill>
                  <a:srgbClr val="252525"/>
                </a:solidFill>
                <a:effectLst/>
                <a:latin typeface="interVariable"/>
              </a:rPr>
              <a:t> </a:t>
            </a:r>
            <a:r>
              <a:rPr lang="sv-SE" sz="2800" b="0" i="0" dirty="0" err="1">
                <a:solidFill>
                  <a:srgbClr val="252525"/>
                </a:solidFill>
                <a:effectLst/>
                <a:latin typeface="interVariable"/>
              </a:rPr>
              <a:t>Viticultural</a:t>
            </a:r>
            <a:r>
              <a:rPr lang="sv-SE" sz="2800" b="0" i="0" dirty="0">
                <a:solidFill>
                  <a:srgbClr val="252525"/>
                </a:solidFill>
                <a:effectLst/>
                <a:latin typeface="interVariable"/>
              </a:rPr>
              <a:t> Area) ligger i de södra delarna av </a:t>
            </a:r>
            <a:r>
              <a:rPr lang="sv-SE" sz="2800" b="0" i="0" dirty="0" err="1">
                <a:solidFill>
                  <a:srgbClr val="252525"/>
                </a:solidFill>
                <a:effectLst/>
                <a:latin typeface="interVariable"/>
              </a:rPr>
              <a:t>Sonoma</a:t>
            </a:r>
            <a:r>
              <a:rPr lang="sv-SE" sz="2800" b="0" i="0" dirty="0">
                <a:solidFill>
                  <a:srgbClr val="252525"/>
                </a:solidFill>
                <a:effectLst/>
                <a:latin typeface="interVariable"/>
              </a:rPr>
              <a:t> </a:t>
            </a:r>
            <a:r>
              <a:rPr lang="sv-SE" sz="2800" b="0" i="0" dirty="0" err="1">
                <a:solidFill>
                  <a:srgbClr val="252525"/>
                </a:solidFill>
                <a:effectLst/>
                <a:latin typeface="interVariable"/>
              </a:rPr>
              <a:t>Valley</a:t>
            </a:r>
            <a:r>
              <a:rPr lang="sv-SE" sz="2800" b="0" i="0" dirty="0">
                <a:solidFill>
                  <a:srgbClr val="252525"/>
                </a:solidFill>
                <a:effectLst/>
                <a:latin typeface="interVariable"/>
              </a:rPr>
              <a:t> och Napa </a:t>
            </a:r>
            <a:r>
              <a:rPr lang="sv-SE" sz="2800" b="0" i="0" dirty="0" err="1">
                <a:solidFill>
                  <a:srgbClr val="252525"/>
                </a:solidFill>
                <a:effectLst/>
                <a:latin typeface="interVariable"/>
              </a:rPr>
              <a:t>Valley</a:t>
            </a:r>
            <a:r>
              <a:rPr lang="sv-SE" sz="2800" b="0" i="0" dirty="0">
                <a:solidFill>
                  <a:srgbClr val="252525"/>
                </a:solidFill>
                <a:effectLst/>
                <a:latin typeface="interVariable"/>
              </a:rPr>
              <a:t> i Kalifornien. Precis som i andra delar av norra Kalifornien så påverkas vingårdarna av den svala dimma som drar in från Stilla Havet.</a:t>
            </a:r>
          </a:p>
          <a:p>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pPr>
            <a:r>
              <a:rPr lang="sv-SE" sz="2800" b="1" i="0" dirty="0">
                <a:solidFill>
                  <a:srgbClr val="252525"/>
                </a:solidFill>
                <a:effectLst/>
                <a:latin typeface="interVariable"/>
              </a:rPr>
              <a:t>Om producenten</a:t>
            </a:r>
          </a:p>
          <a:p>
            <a:pPr algn="l">
              <a:lnSpc>
                <a:spcPts val="1800"/>
              </a:lnSpc>
            </a:pPr>
            <a:r>
              <a:rPr lang="sv-SE" sz="2800" b="0" i="0" dirty="0">
                <a:solidFill>
                  <a:srgbClr val="252525"/>
                </a:solidFill>
                <a:effectLst/>
                <a:latin typeface="interVariable"/>
              </a:rPr>
              <a:t>Black </a:t>
            </a:r>
            <a:r>
              <a:rPr lang="sv-SE" sz="2800" b="0" i="0" dirty="0" err="1">
                <a:solidFill>
                  <a:srgbClr val="252525"/>
                </a:solidFill>
                <a:effectLst/>
                <a:latin typeface="interVariable"/>
              </a:rPr>
              <a:t>Stallion</a:t>
            </a:r>
            <a:r>
              <a:rPr lang="sv-SE" sz="2800" b="0" i="0" dirty="0">
                <a:solidFill>
                  <a:srgbClr val="252525"/>
                </a:solidFill>
                <a:effectLst/>
                <a:latin typeface="interVariable"/>
              </a:rPr>
              <a:t> </a:t>
            </a:r>
            <a:r>
              <a:rPr lang="sv-SE" sz="2800" b="0" i="0" dirty="0" err="1">
                <a:solidFill>
                  <a:srgbClr val="252525"/>
                </a:solidFill>
                <a:effectLst/>
                <a:latin typeface="interVariable"/>
              </a:rPr>
              <a:t>Estate</a:t>
            </a:r>
            <a:r>
              <a:rPr lang="sv-SE" sz="2800" b="0" i="0" dirty="0">
                <a:solidFill>
                  <a:srgbClr val="252525"/>
                </a:solidFill>
                <a:effectLst/>
                <a:latin typeface="interVariable"/>
              </a:rPr>
              <a:t> </a:t>
            </a:r>
            <a:r>
              <a:rPr lang="sv-SE" sz="2800" b="0" i="0" dirty="0" err="1">
                <a:solidFill>
                  <a:srgbClr val="252525"/>
                </a:solidFill>
                <a:effectLst/>
                <a:latin typeface="interVariable"/>
              </a:rPr>
              <a:t>Winery</a:t>
            </a:r>
            <a:r>
              <a:rPr lang="sv-SE" sz="2800" b="0" i="0" dirty="0">
                <a:solidFill>
                  <a:srgbClr val="252525"/>
                </a:solidFill>
                <a:effectLst/>
                <a:latin typeface="interVariable"/>
              </a:rPr>
              <a:t> ligger i distriktet </a:t>
            </a:r>
            <a:r>
              <a:rPr lang="sv-SE" sz="2800" b="0" i="0" dirty="0" err="1">
                <a:solidFill>
                  <a:srgbClr val="252525"/>
                </a:solidFill>
                <a:effectLst/>
                <a:latin typeface="interVariable"/>
              </a:rPr>
              <a:t>Oak</a:t>
            </a:r>
            <a:r>
              <a:rPr lang="sv-SE" sz="2800" b="0" i="0" dirty="0">
                <a:solidFill>
                  <a:srgbClr val="252525"/>
                </a:solidFill>
                <a:effectLst/>
                <a:latin typeface="interVariable"/>
              </a:rPr>
              <a:t> Knoll, en appellation som är belägen i södra halvan av Napa </a:t>
            </a:r>
            <a:r>
              <a:rPr lang="sv-SE" sz="2800" b="0" i="0" dirty="0" err="1">
                <a:solidFill>
                  <a:srgbClr val="252525"/>
                </a:solidFill>
                <a:effectLst/>
                <a:latin typeface="interVariable"/>
              </a:rPr>
              <a:t>Valley</a:t>
            </a:r>
            <a:r>
              <a:rPr lang="sv-SE" sz="2800" b="0" i="0" dirty="0">
                <a:solidFill>
                  <a:srgbClr val="252525"/>
                </a:solidFill>
                <a:effectLst/>
                <a:latin typeface="interVariable"/>
              </a:rPr>
              <a:t>. Egendomen omfattar 13 hektar och fungerade tidigare som center för hästranchen </a:t>
            </a:r>
            <a:r>
              <a:rPr lang="sv-SE" sz="2800" b="0" i="0" dirty="0" err="1">
                <a:solidFill>
                  <a:srgbClr val="252525"/>
                </a:solidFill>
                <a:effectLst/>
                <a:latin typeface="interVariable"/>
              </a:rPr>
              <a:t>Silverado</a:t>
            </a:r>
            <a:r>
              <a:rPr lang="sv-SE" sz="2800" b="0" i="0" dirty="0">
                <a:solidFill>
                  <a:srgbClr val="252525"/>
                </a:solidFill>
                <a:effectLst/>
                <a:latin typeface="interVariable"/>
              </a:rPr>
              <a:t> </a:t>
            </a:r>
            <a:r>
              <a:rPr lang="sv-SE" sz="2800" b="0" i="0" dirty="0" err="1">
                <a:solidFill>
                  <a:srgbClr val="252525"/>
                </a:solidFill>
                <a:effectLst/>
                <a:latin typeface="interVariable"/>
              </a:rPr>
              <a:t>Horseman</a:t>
            </a:r>
            <a:r>
              <a:rPr lang="sv-SE" sz="2800" b="0" i="0" dirty="0">
                <a:solidFill>
                  <a:srgbClr val="252525"/>
                </a:solidFill>
                <a:effectLst/>
                <a:latin typeface="interVariable"/>
              </a:rPr>
              <a:t>. Det tog två år att bygga om centret till ett </a:t>
            </a:r>
            <a:r>
              <a:rPr lang="sv-SE" sz="2800" b="0" i="0" dirty="0" err="1">
                <a:solidFill>
                  <a:srgbClr val="252525"/>
                </a:solidFill>
                <a:effectLst/>
                <a:latin typeface="interVariable"/>
              </a:rPr>
              <a:t>vineri</a:t>
            </a:r>
            <a:r>
              <a:rPr lang="sv-SE" sz="2800" b="0" i="0" dirty="0">
                <a:solidFill>
                  <a:srgbClr val="252525"/>
                </a:solidFill>
                <a:effectLst/>
                <a:latin typeface="interVariable"/>
              </a:rPr>
              <a:t> och 2007 stod Black </a:t>
            </a:r>
            <a:r>
              <a:rPr lang="sv-SE" sz="2800" b="0" i="0" dirty="0" err="1">
                <a:solidFill>
                  <a:srgbClr val="252525"/>
                </a:solidFill>
                <a:effectLst/>
                <a:latin typeface="interVariable"/>
              </a:rPr>
              <a:t>Stallion</a:t>
            </a:r>
            <a:r>
              <a:rPr lang="sv-SE" sz="2800" b="0" i="0" dirty="0">
                <a:solidFill>
                  <a:srgbClr val="252525"/>
                </a:solidFill>
                <a:effectLst/>
                <a:latin typeface="interVariable"/>
              </a:rPr>
              <a:t> </a:t>
            </a:r>
            <a:r>
              <a:rPr lang="sv-SE" sz="2800" b="0" i="0" dirty="0" err="1">
                <a:solidFill>
                  <a:srgbClr val="252525"/>
                </a:solidFill>
                <a:effectLst/>
                <a:latin typeface="interVariable"/>
              </a:rPr>
              <a:t>Winery</a:t>
            </a:r>
            <a:r>
              <a:rPr lang="sv-SE" sz="2800" b="0" i="0" dirty="0">
                <a:solidFill>
                  <a:srgbClr val="252525"/>
                </a:solidFill>
                <a:effectLst/>
                <a:latin typeface="interVariable"/>
              </a:rPr>
              <a:t> färdigt. 2010 köptes egendomen av familjen </a:t>
            </a:r>
            <a:r>
              <a:rPr lang="sv-SE" sz="2800" b="0" i="0" dirty="0" err="1">
                <a:solidFill>
                  <a:srgbClr val="252525"/>
                </a:solidFill>
                <a:effectLst/>
                <a:latin typeface="interVariable"/>
              </a:rPr>
              <a:t>Indelicato</a:t>
            </a:r>
            <a:r>
              <a:rPr lang="sv-SE" sz="2800" b="0" i="0" dirty="0">
                <a:solidFill>
                  <a:srgbClr val="252525"/>
                </a:solidFill>
                <a:effectLst/>
                <a:latin typeface="interVariable"/>
              </a:rPr>
              <a:t>.</a:t>
            </a:r>
          </a:p>
          <a:p>
            <a:pPr algn="l">
              <a:lnSpc>
                <a:spcPts val="1800"/>
              </a:lnSpc>
            </a:pPr>
            <a:endParaRPr lang="sv-SE" sz="2800" b="0" i="0" dirty="0">
              <a:solidFill>
                <a:srgbClr val="252525"/>
              </a:solidFill>
              <a:effectLst/>
              <a:latin typeface="interVariable"/>
            </a:endParaRPr>
          </a:p>
          <a:p>
            <a:pPr algn="l">
              <a:lnSpc>
                <a:spcPts val="1800"/>
              </a:lnSpc>
            </a:pPr>
            <a:r>
              <a:rPr lang="sv-SE" sz="2800" b="1" i="0" dirty="0">
                <a:solidFill>
                  <a:srgbClr val="252525"/>
                </a:solidFill>
                <a:effectLst/>
                <a:latin typeface="interVariable"/>
              </a:rPr>
              <a:t>Jordmån: </a:t>
            </a:r>
            <a:r>
              <a:rPr lang="sv-SE" sz="2800" b="0" i="0" dirty="0" err="1">
                <a:solidFill>
                  <a:srgbClr val="252525"/>
                </a:solidFill>
                <a:effectLst/>
                <a:latin typeface="interVariable"/>
              </a:rPr>
              <a:t>Goldridge</a:t>
            </a:r>
            <a:r>
              <a:rPr lang="sv-SE" sz="2800" b="0" i="0" dirty="0">
                <a:solidFill>
                  <a:srgbClr val="252525"/>
                </a:solidFill>
                <a:effectLst/>
                <a:latin typeface="interVariable"/>
              </a:rPr>
              <a:t>, vilket är en typ av lerjord.</a:t>
            </a:r>
          </a:p>
          <a:p>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Tillverkning</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Druvorna skördas tidigt på morgonen för att bevara fruktaromerna. Druvorna pressas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läss</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innan jäsningen med rundpumpning för att få maximal fruktsmak, färg och tanniner från skalen. Det färdiga vinet lagras 9 månader på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effat</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innan det filtreras och buteljeras.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Lagring: </a:t>
            </a:r>
            <a:r>
              <a:rPr lang="sv-SE" sz="2800" b="0" i="0" dirty="0">
                <a:solidFill>
                  <a:srgbClr val="252525"/>
                </a:solidFill>
                <a:effectLst/>
                <a:latin typeface="interVariable"/>
              </a:rPr>
              <a:t>Vinet har lagrats cirka ett år på franska ekfat. En tredjedel av faten var nya.</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Importör: </a:t>
            </a:r>
            <a:r>
              <a:rPr lang="sv-SE" sz="1800" b="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Ward</a:t>
            </a:r>
            <a:r>
              <a:rPr lang="sv-SE" sz="1800" b="0" u="none" strike="noStrike" kern="100" dirty="0">
                <a:effectLst/>
                <a:latin typeface="Calibri" panose="020F0502020204030204" pitchFamily="34" charset="0"/>
                <a:ea typeface="Calibri" panose="020F0502020204030204" pitchFamily="34" charset="0"/>
                <a:cs typeface="Times New Roman" panose="02020603050405020304" pitchFamily="18" charset="0"/>
              </a:rPr>
              <a:t> Wines AB</a:t>
            </a:r>
          </a:p>
          <a:p>
            <a:endParaRPr lang="sv-SE" sz="1800" b="0"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 Mars 2021 - Årgång 2019</a:t>
            </a:r>
          </a:p>
          <a:p>
            <a:r>
              <a:rPr lang="sv-SE" sz="2800" b="0" i="0" dirty="0">
                <a:solidFill>
                  <a:srgbClr val="3E3E3E"/>
                </a:solidFill>
                <a:effectLst/>
                <a:highlight>
                  <a:srgbClr val="FAFAFA"/>
                </a:highlight>
                <a:latin typeface="Montserrat-Regular"/>
              </a:rPr>
              <a:t>Återhållen, ung doft med plommon, trädgårdshallon, syltade jordgubbar, röda körsbär och ek. Medelfyllig, rik, fruktig smak med god, rund kropp, mogna syror, utmärkt längd och alkoholvarm avslutning. Stöddigt, ändå typiskt för druvsorten. </a:t>
            </a:r>
            <a:r>
              <a:rPr lang="sv-SE" sz="2800" b="1" i="0" dirty="0">
                <a:solidFill>
                  <a:srgbClr val="3E3E3E"/>
                </a:solidFill>
                <a:effectLst/>
                <a:highlight>
                  <a:srgbClr val="FAFAFA"/>
                </a:highlight>
                <a:latin typeface="Montserrat-Regular"/>
              </a:rPr>
              <a:t>15 poäng, Prisvärt</a:t>
            </a:r>
            <a:endParaRPr lang="sv-SE" b="1"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9</a:t>
            </a:fld>
            <a:endParaRPr lang="en-GB"/>
          </a:p>
        </p:txBody>
      </p:sp>
    </p:spTree>
    <p:extLst>
      <p:ext uri="{BB962C8B-B14F-4D97-AF65-F5344CB8AC3E}">
        <p14:creationId xmlns:p14="http://schemas.microsoft.com/office/powerpoint/2010/main" val="283849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10</a:t>
            </a:fld>
            <a:endParaRPr lang="en-GB"/>
          </a:p>
        </p:txBody>
      </p:sp>
    </p:spTree>
    <p:extLst>
      <p:ext uri="{BB962C8B-B14F-4D97-AF65-F5344CB8AC3E}">
        <p14:creationId xmlns:p14="http://schemas.microsoft.com/office/powerpoint/2010/main" val="300029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714FB2-F46E-0555-5E44-CAF0C4A1B9C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9450D16-C305-C0DB-E19D-AF364EEBE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0FE8AC7-D60E-B9F6-D965-01F1D413633E}"/>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55FD9DA2-345D-31FC-2F1A-74FEEB6DD4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A8E4E27-A920-87D2-0BA2-6DAF781501C7}"/>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6295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02F191-0599-1E7A-CC7F-4FDE7AB4F7B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839B81B-B15E-7DD6-018E-2CEBD6D98FD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2288B5-4D8E-1679-4E9A-68F2B91FCD56}"/>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7C3CE516-FEF3-8479-0B75-5BA1741E0E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BE4527-E6F7-548D-4AB1-46F7D6C0648F}"/>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98458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59BDD0F-378D-A872-C7E1-971CA5EA5B0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88B8B0-2097-8739-DD19-06E44CFE283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9DDCC6-6FA4-2B14-6C42-1785D6AE1068}"/>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91AB2E81-ABD3-E3F0-1E82-59438C6672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6E6A0A-C29F-4B38-018F-C803E1770430}"/>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89759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973993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B1A7C-DDFF-89CC-D969-DB046009869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23A64E-F359-00A0-1CDA-588614FB0D7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20C8B5-F55E-4CF6-9C6F-ECC16BB88E0D}"/>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9994A018-DA5F-B03F-61F0-C8294FCB5EF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13E0A-65B5-0F7F-6D5C-35AB6721D324}"/>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6492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rtbild 1">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30100" cy="214619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543050" y="4876887"/>
            <a:ext cx="9144000" cy="479198"/>
          </a:xfrm>
        </p:spPr>
        <p:txBody>
          <a:bodyPr/>
          <a:lstStyle>
            <a:lvl1pPr marL="0" indent="0" algn="ctr">
              <a:buNone/>
              <a:defRPr sz="4000" b="0" cap="all" spc="20" baseline="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1543050" y="4360180"/>
            <a:ext cx="9144000" cy="479198"/>
          </a:xfrm>
          <a:prstGeom prst="rect">
            <a:avLst/>
          </a:prstGeom>
          <a:noFill/>
        </p:spPr>
        <p:txBody>
          <a:bodyPr anchor="b">
            <a:noAutofit/>
          </a:bodyPr>
          <a:lstStyle>
            <a:lvl1pPr algn="ctr">
              <a:defRPr sz="2800" cap="none" spc="20" baseline="0">
                <a:solidFill>
                  <a:schemeClr val="tx1"/>
                </a:solidFill>
                <a:latin typeface="Arial Narrow" panose="020B060602020203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10" name="Platshållare för text 9">
            <a:extLst>
              <a:ext uri="{FF2B5EF4-FFF2-40B4-BE49-F238E27FC236}">
                <a16:creationId xmlns:a16="http://schemas.microsoft.com/office/drawing/2014/main" id="{5B20405F-AEE2-43B3-9FC7-8BB211735A4B}"/>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solidFill>
                  <a:schemeClr val="tx1"/>
                </a:solidFill>
              </a:defRPr>
            </a:lvl1pPr>
          </a:lstStyle>
          <a:p>
            <a:pPr lvl="0"/>
            <a:r>
              <a:rPr lang="sv-SE" dirty="0"/>
              <a:t>Bildreferens</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3449534"/>
            <a:ext cx="3860183" cy="873137"/>
          </a:xfrm>
          <a:prstGeom prst="rect">
            <a:avLst/>
          </a:prstGeom>
        </p:spPr>
      </p:pic>
    </p:spTree>
    <p:extLst>
      <p:ext uri="{BB962C8B-B14F-4D97-AF65-F5344CB8AC3E}">
        <p14:creationId xmlns:p14="http://schemas.microsoft.com/office/powerpoint/2010/main" val="41392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822701"/>
            <a:ext cx="6192837"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227012" y="2626861"/>
            <a:ext cx="11126787"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57246533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65022297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5111737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548BE7-224D-01F8-C9B0-58B1E6A607D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FFCBD7B-D08A-1FB8-3E5B-9DA1C2E11D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89435AE-6D66-0FA6-CB35-990B0CD24A50}"/>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4293C22C-36ED-B835-00BA-7DEE0DC5CC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A62E68-0CF0-A459-577C-9C99BB76A60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723713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77240246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50238141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03615330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22980396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4229891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65817138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7732013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387081839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294877559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7149881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3EC4-D73A-8531-7B37-41A9EE8330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143E2B8-EA8B-C6E6-1F03-A671D1C0AD7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5816788-8A28-4EA6-E933-572FD56A55E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1631FE-7DAB-A69E-922D-39BD5518A748}"/>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6" name="Platshållare för sidfot 5">
            <a:extLst>
              <a:ext uri="{FF2B5EF4-FFF2-40B4-BE49-F238E27FC236}">
                <a16:creationId xmlns:a16="http://schemas.microsoft.com/office/drawing/2014/main" id="{41C903A8-D592-23D7-7A5B-C13907F1D74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F310AC-121C-727D-9287-ED1FDF0879C9}"/>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729288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220892438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78269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0" y="281689"/>
            <a:ext cx="6747204" cy="535531"/>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955923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836613" y="7131854"/>
            <a:ext cx="2743200" cy="365125"/>
          </a:xfrm>
        </p:spPr>
        <p:txBody>
          <a:bodyPr/>
          <a:lstStyle/>
          <a:p>
            <a:fld id="{FD403CD0-842C-4BCD-83D3-BB78B185EE38}" type="datetimeFigureOut">
              <a:rPr lang="sv-SE" smtClean="0"/>
              <a:t>2025-09-10</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7013" y="7131854"/>
            <a:ext cx="4114800" cy="365125"/>
          </a:xfr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609013" y="7131854"/>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9418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4FAFA-8655-F252-FC3D-8EFABA16E0B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7BDEA8-0F86-60A7-3646-FC074F2CC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C9BE2B2-A505-A8AD-5032-432F4C02B85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8D34E9D-FE77-6F50-578C-513729AA55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630B646-2F29-2668-A0D9-67558062126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33CD91-7D3C-582F-7606-7F0F16D39B4B}"/>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8" name="Platshållare för sidfot 7">
            <a:extLst>
              <a:ext uri="{FF2B5EF4-FFF2-40B4-BE49-F238E27FC236}">
                <a16:creationId xmlns:a16="http://schemas.microsoft.com/office/drawing/2014/main" id="{0121A9B8-6984-C0C4-6AFD-75CCD4A6A63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576EEE3-AD9E-AD6B-DAC7-980FF010520C}"/>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39566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B9F06-C5F6-3954-0AB3-0721D4AC420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23BF039-3D38-0A9F-1031-9AF0E334C96F}"/>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4" name="Platshållare för sidfot 3">
            <a:extLst>
              <a:ext uri="{FF2B5EF4-FFF2-40B4-BE49-F238E27FC236}">
                <a16:creationId xmlns:a16="http://schemas.microsoft.com/office/drawing/2014/main" id="{D752A4BC-FF5F-D3EC-FB97-0A194084994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8CF1D06-AFCB-51FB-54CC-3FF5C5DD374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0113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8AA0FC7-AD3A-6D5F-9A95-37CF399B4551}"/>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3" name="Platshållare för sidfot 2">
            <a:extLst>
              <a:ext uri="{FF2B5EF4-FFF2-40B4-BE49-F238E27FC236}">
                <a16:creationId xmlns:a16="http://schemas.microsoft.com/office/drawing/2014/main" id="{5AE56B2C-58A9-D99F-838D-BAFB8C613B6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AB3267E-B775-4BE2-4B0B-B66EDFE6C9C0}"/>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81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330EB-909F-9616-901D-B73C0846F3F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99FDCA-CB91-CE1D-3D35-CE358DBF6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F20F290-88FE-89ED-77CC-0FC74DD2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8A6B5DD-80C0-2031-5AEB-A21BF24EA340}"/>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6" name="Platshållare för sidfot 5">
            <a:extLst>
              <a:ext uri="{FF2B5EF4-FFF2-40B4-BE49-F238E27FC236}">
                <a16:creationId xmlns:a16="http://schemas.microsoft.com/office/drawing/2014/main" id="{D592350B-8480-37F8-A1EE-9FFB5ABBC6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599616-66C5-F90C-F55A-191B73E1B6A4}"/>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54468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73381B-0201-F958-32E8-E26437E2FEA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0A8CB46-C6D4-A866-24AE-D7B070930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59DCDEA-CAC2-6079-78FC-5104A14A1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928FF6F-8DAD-B4ED-C4D4-D58E7FA2CA60}"/>
              </a:ext>
            </a:extLst>
          </p:cNvPr>
          <p:cNvSpPr>
            <a:spLocks noGrp="1"/>
          </p:cNvSpPr>
          <p:nvPr>
            <p:ph type="dt" sz="half" idx="10"/>
          </p:nvPr>
        </p:nvSpPr>
        <p:spPr/>
        <p:txBody>
          <a:bodyPr/>
          <a:lstStyle/>
          <a:p>
            <a:fld id="{FD403CD0-842C-4BCD-83D3-BB78B185EE38}" type="datetimeFigureOut">
              <a:rPr lang="sv-SE" smtClean="0"/>
              <a:t>2025-09-10</a:t>
            </a:fld>
            <a:endParaRPr lang="sv-SE"/>
          </a:p>
        </p:txBody>
      </p:sp>
      <p:sp>
        <p:nvSpPr>
          <p:cNvPr id="6" name="Platshållare för sidfot 5">
            <a:extLst>
              <a:ext uri="{FF2B5EF4-FFF2-40B4-BE49-F238E27FC236}">
                <a16:creationId xmlns:a16="http://schemas.microsoft.com/office/drawing/2014/main" id="{3F570EB0-2415-2AD9-0830-531F0F15189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1F35D4-C941-58EB-B181-EFCCA6AB36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80699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gi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99057F4-16E4-52A1-9863-BF7FBEE76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EC6E59C-C1CC-03EE-4518-623234392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17D7AE-471C-72A1-89B6-C27631EEA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765E747D-ED4A-71C0-02F8-DC70E7480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82022DD4-B9C5-EC1E-43FA-5E6EEDDD1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86683-F536-42AB-ABBC-F4803DFE8DBC}" type="slidenum">
              <a:rPr lang="sv-SE" smtClean="0"/>
              <a:t>‹#›</a:t>
            </a:fld>
            <a:endParaRPr lang="sv-SE"/>
          </a:p>
        </p:txBody>
      </p:sp>
      <p:pic>
        <p:nvPicPr>
          <p:cNvPr id="7" name="Bildobjekt 6">
            <a:extLst>
              <a:ext uri="{FF2B5EF4-FFF2-40B4-BE49-F238E27FC236}">
                <a16:creationId xmlns:a16="http://schemas.microsoft.com/office/drawing/2014/main" id="{FC427C01-9EFA-7354-6B2D-14ABE1348B3C}"/>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Tree>
    <p:extLst>
      <p:ext uri="{BB962C8B-B14F-4D97-AF65-F5344CB8AC3E}">
        <p14:creationId xmlns:p14="http://schemas.microsoft.com/office/powerpoint/2010/main" val="3657362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66" r:id="rId13"/>
    <p:sldLayoutId id="2147483659" r:id="rId14"/>
    <p:sldLayoutId id="2147483667" r:id="rId15"/>
    <p:sldLayoutId id="2147483671" r:id="rId16"/>
    <p:sldLayoutId id="2147483660" r:id="rId17"/>
    <p:sldLayoutId id="2147483668" r:id="rId18"/>
    <p:sldLayoutId id="2147483661" r:id="rId19"/>
    <p:sldLayoutId id="2147483669" r:id="rId20"/>
    <p:sldLayoutId id="2147483662" r:id="rId21"/>
    <p:sldLayoutId id="2147483670" r:id="rId22"/>
    <p:sldLayoutId id="2147483664" r:id="rId23"/>
    <p:sldLayoutId id="2147483665" r:id="rId24"/>
    <p:sldLayoutId id="214748366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0" y="281689"/>
            <a:ext cx="6747204" cy="535531"/>
          </a:xfrm>
          <a:prstGeom prst="rect">
            <a:avLst/>
          </a:prstGeom>
          <a:solidFill>
            <a:schemeClr val="accent1">
              <a:alpha val="69804"/>
            </a:schemeClr>
          </a:solidFill>
        </p:spPr>
        <p:txBody>
          <a:bodyPr wrap="none" lIns="216000" rtlCol="0">
            <a:spAutoFit/>
          </a:bodyPr>
          <a:lstStyle/>
          <a:p>
            <a:pPr marL="0" lvl="0"/>
            <a:r>
              <a:rPr lang="sv-SE" dirty="0"/>
              <a:t>Klicka här för att ändra mall</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227013" y="1825625"/>
            <a:ext cx="11126787"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6613" y="7185368"/>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2025-09-10</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7013" y="7185368"/>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09013" y="7185368"/>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Tree>
    <p:extLst>
      <p:ext uri="{BB962C8B-B14F-4D97-AF65-F5344CB8AC3E}">
        <p14:creationId xmlns:p14="http://schemas.microsoft.com/office/powerpoint/2010/main" val="27232119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914400" rtl="0" eaLnBrk="1" latinLnBrk="0" hangingPunct="1">
        <a:lnSpc>
          <a:spcPct val="90000"/>
        </a:lnSpc>
        <a:spcBef>
          <a:spcPct val="0"/>
        </a:spcBef>
        <a:buNone/>
        <a:defRPr lang="sv-SE" sz="3200" b="0" kern="1200" cap="all" spc="200" baseline="0">
          <a:solidFill>
            <a:schemeClr val="bg1"/>
          </a:solidFill>
          <a:latin typeface="Arial Narrow" panose="020B060602020203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4044">
          <p15:clr>
            <a:srgbClr val="F26B43"/>
          </p15:clr>
        </p15:guide>
        <p15:guide id="3" orient="horz" pos="1638">
          <p15:clr>
            <a:srgbClr val="F26B43"/>
          </p15:clr>
        </p15:guide>
        <p15:guide id="4" pos="143">
          <p15:clr>
            <a:srgbClr val="F26B43"/>
          </p15:clr>
        </p15:guide>
        <p15:guide id="5" pos="71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A8E9A9C-C65E-40CB-A240-08777DD27C68}"/>
              </a:ext>
            </a:extLst>
          </p:cNvPr>
          <p:cNvSpPr>
            <a:spLocks noGrp="1"/>
          </p:cNvSpPr>
          <p:nvPr>
            <p:ph type="subTitle" idx="1"/>
          </p:nvPr>
        </p:nvSpPr>
        <p:spPr/>
        <p:txBody>
          <a:bodyPr/>
          <a:lstStyle/>
          <a:p>
            <a:r>
              <a:rPr lang="sv-SE" dirty="0" err="1"/>
              <a:t>Pinot</a:t>
            </a:r>
            <a:r>
              <a:rPr lang="sv-SE" dirty="0"/>
              <a:t> </a:t>
            </a:r>
            <a:r>
              <a:rPr lang="sv-SE" dirty="0" err="1"/>
              <a:t>noir</a:t>
            </a:r>
            <a:endParaRPr lang="sv-SE" dirty="0"/>
          </a:p>
          <a:p>
            <a:endParaRPr lang="sv-SE" dirty="0"/>
          </a:p>
        </p:txBody>
      </p:sp>
      <p:sp>
        <p:nvSpPr>
          <p:cNvPr id="2" name="Rubrik 1">
            <a:extLst>
              <a:ext uri="{FF2B5EF4-FFF2-40B4-BE49-F238E27FC236}">
                <a16:creationId xmlns:a16="http://schemas.microsoft.com/office/drawing/2014/main" id="{35F74555-701A-4F2E-9678-6B8A20E285CB}"/>
              </a:ext>
            </a:extLst>
          </p:cNvPr>
          <p:cNvSpPr>
            <a:spLocks noGrp="1"/>
          </p:cNvSpPr>
          <p:nvPr>
            <p:ph type="ctrTitle"/>
          </p:nvPr>
        </p:nvSpPr>
        <p:spPr/>
        <p:txBody>
          <a:bodyPr/>
          <a:lstStyle/>
          <a:p>
            <a:r>
              <a:rPr lang="sv-SE" dirty="0"/>
              <a:t>Medlemmarnas val 2025 – finalisterna!</a:t>
            </a:r>
          </a:p>
        </p:txBody>
      </p:sp>
      <p:sp>
        <p:nvSpPr>
          <p:cNvPr id="6" name="Platshållare för text 5">
            <a:extLst>
              <a:ext uri="{FF2B5EF4-FFF2-40B4-BE49-F238E27FC236}">
                <a16:creationId xmlns:a16="http://schemas.microsoft.com/office/drawing/2014/main" id="{B69475D4-607D-47BD-8BE5-084DAD2A9F49}"/>
              </a:ext>
            </a:extLst>
          </p:cNvPr>
          <p:cNvSpPr>
            <a:spLocks noGrp="1"/>
          </p:cNvSpPr>
          <p:nvPr>
            <p:ph type="body" sz="quarter" idx="13"/>
          </p:nvPr>
        </p:nvSpPr>
        <p:spPr/>
        <p:txBody>
          <a:bodyPr/>
          <a:lstStyle/>
          <a:p>
            <a:r>
              <a:rPr lang="en-US" dirty="0"/>
              <a:t>Photo by Andrew Taylor from </a:t>
            </a:r>
            <a:r>
              <a:rPr lang="en-US" dirty="0" err="1"/>
              <a:t>Pexels</a:t>
            </a:r>
            <a:endParaRPr lang="sv-SE" dirty="0"/>
          </a:p>
        </p:txBody>
      </p:sp>
      <p:pic>
        <p:nvPicPr>
          <p:cNvPr id="4" name="Bildobjekt 3" descr="En bild som visar symbol, logotyp, emblem, text&#10;&#10;AI-genererat innehåll kan vara felaktigt.">
            <a:extLst>
              <a:ext uri="{FF2B5EF4-FFF2-40B4-BE49-F238E27FC236}">
                <a16:creationId xmlns:a16="http://schemas.microsoft.com/office/drawing/2014/main" id="{E193715C-7A71-1F58-E682-D924214CE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748" y="72951"/>
            <a:ext cx="3224484" cy="3190121"/>
          </a:xfrm>
          <a:prstGeom prst="rect">
            <a:avLst/>
          </a:prstGeom>
        </p:spPr>
      </p:pic>
    </p:spTree>
    <p:extLst>
      <p:ext uri="{BB962C8B-B14F-4D97-AF65-F5344CB8AC3E}">
        <p14:creationId xmlns:p14="http://schemas.microsoft.com/office/powerpoint/2010/main" val="39710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7383A-9189-5D4E-C61D-331826ECB0F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2EA51496-23A7-B76E-4E0F-1010F79FE43B}"/>
              </a:ext>
            </a:extLst>
          </p:cNvPr>
          <p:cNvSpPr>
            <a:spLocks noGrp="1"/>
          </p:cNvSpPr>
          <p:nvPr>
            <p:ph type="title"/>
          </p:nvPr>
        </p:nvSpPr>
        <p:spPr>
          <a:xfrm>
            <a:off x="0" y="281689"/>
            <a:ext cx="10735476" cy="535531"/>
          </a:xfrm>
        </p:spPr>
        <p:txBody>
          <a:bodyPr wrap="none">
            <a:normAutofit/>
          </a:bodyPr>
          <a:lstStyle/>
          <a:p>
            <a:r>
              <a:rPr lang="sv-SE" dirty="0"/>
              <a:t>Vilken blev din favorit?</a:t>
            </a:r>
          </a:p>
        </p:txBody>
      </p:sp>
      <p:sp>
        <p:nvSpPr>
          <p:cNvPr id="41" name="Text Placeholder 2">
            <a:extLst>
              <a:ext uri="{FF2B5EF4-FFF2-40B4-BE49-F238E27FC236}">
                <a16:creationId xmlns:a16="http://schemas.microsoft.com/office/drawing/2014/main" id="{7C61188F-AA3A-C0CC-D440-C17683D397C0}"/>
              </a:ext>
            </a:extLst>
          </p:cNvPr>
          <p:cNvSpPr>
            <a:spLocks noGrp="1"/>
          </p:cNvSpPr>
          <p:nvPr>
            <p:ph type="body" sz="quarter" idx="14"/>
          </p:nvPr>
        </p:nvSpPr>
        <p:spPr>
          <a:xfrm>
            <a:off x="267027" y="1065030"/>
            <a:ext cx="4933950" cy="535531"/>
          </a:xfrm>
        </p:spPr>
        <p:txBody>
          <a:bodyPr>
            <a:noAutofit/>
          </a:bodyPr>
          <a:lstStyle/>
          <a:p>
            <a:r>
              <a:rPr lang="en-US" sz="3600" dirty="0" err="1"/>
              <a:t>Rösta</a:t>
            </a:r>
            <a:r>
              <a:rPr lang="en-US" sz="3600" dirty="0"/>
              <a:t> och </a:t>
            </a:r>
            <a:r>
              <a:rPr lang="en-US" sz="3600" dirty="0" err="1"/>
              <a:t>vinn</a:t>
            </a:r>
            <a:r>
              <a:rPr lang="en-US" sz="3600" dirty="0"/>
              <a:t>!</a:t>
            </a:r>
          </a:p>
        </p:txBody>
      </p:sp>
      <p:sp>
        <p:nvSpPr>
          <p:cNvPr id="4" name="Platshållare för text 3">
            <a:extLst>
              <a:ext uri="{FF2B5EF4-FFF2-40B4-BE49-F238E27FC236}">
                <a16:creationId xmlns:a16="http://schemas.microsoft.com/office/drawing/2014/main" id="{6DCA51A4-E329-AB04-AD00-ACFDE73D5054}"/>
              </a:ext>
            </a:extLst>
          </p:cNvPr>
          <p:cNvSpPr>
            <a:spLocks noGrp="1"/>
          </p:cNvSpPr>
          <p:nvPr>
            <p:ph idx="1"/>
          </p:nvPr>
        </p:nvSpPr>
        <p:spPr>
          <a:xfrm>
            <a:off x="230450" y="1848370"/>
            <a:ext cx="5783035" cy="5009629"/>
          </a:xfrm>
        </p:spPr>
        <p:txBody>
          <a:bodyPr>
            <a:normAutofit/>
          </a:bodyPr>
          <a:lstStyle/>
          <a:p>
            <a:pPr marL="0" indent="0">
              <a:lnSpc>
                <a:spcPct val="90000"/>
              </a:lnSpc>
              <a:buNone/>
            </a:pPr>
            <a:r>
              <a:rPr lang="sv-SE" sz="1800" dirty="0"/>
              <a:t>Nu, efter provningen röstar var och en individuellt via QR-koden på </a:t>
            </a:r>
            <a:r>
              <a:rPr lang="sv-SE" sz="1800" dirty="0" err="1"/>
              <a:t>provningsunderlägget</a:t>
            </a:r>
            <a:r>
              <a:rPr lang="sv-SE" sz="1800" dirty="0"/>
              <a:t>, eller här: </a:t>
            </a:r>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r>
              <a:rPr lang="sv-SE" sz="1800" dirty="0"/>
              <a:t>Bland alla som röstar lottar Munskänkarna ut en privat provning, på valfritt tema och med professionell provningsledare. Dessutom får vinnaren 2 000 kr för inköp av viner!</a:t>
            </a:r>
          </a:p>
        </p:txBody>
      </p:sp>
      <p:pic>
        <p:nvPicPr>
          <p:cNvPr id="1026" name="image_0">
            <a:extLst>
              <a:ext uri="{FF2B5EF4-FFF2-40B4-BE49-F238E27FC236}">
                <a16:creationId xmlns:a16="http://schemas.microsoft.com/office/drawing/2014/main" id="{9FC10CD2-53E9-833E-397F-703DFD7B3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63" y="2769758"/>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descr="En bild som visar utomhus, person, klädsel, växt&#10;&#10;AI-genererat innehåll kan vara felaktigt.">
            <a:extLst>
              <a:ext uri="{FF2B5EF4-FFF2-40B4-BE49-F238E27FC236}">
                <a16:creationId xmlns:a16="http://schemas.microsoft.com/office/drawing/2014/main" id="{D073ACAB-1E57-6899-52D6-89865D4FA6C7}"/>
              </a:ext>
            </a:extLst>
          </p:cNvPr>
          <p:cNvPicPr>
            <a:picLocks noChangeAspect="1"/>
          </p:cNvPicPr>
          <p:nvPr/>
        </p:nvPicPr>
        <p:blipFill>
          <a:blip r:embed="rId4">
            <a:extLst>
              <a:ext uri="{28A0092B-C50C-407E-A947-70E740481C1C}">
                <a14:useLocalDpi xmlns:a14="http://schemas.microsoft.com/office/drawing/2010/main" val="0"/>
              </a:ext>
            </a:extLst>
          </a:blip>
          <a:srcRect t="4108" b="4108"/>
          <a:stretch/>
        </p:blipFill>
        <p:spPr>
          <a:xfrm>
            <a:off x="6141940" y="845574"/>
            <a:ext cx="4941008" cy="6046812"/>
          </a:xfrm>
          <a:prstGeom prst="rect">
            <a:avLst/>
          </a:prstGeom>
        </p:spPr>
      </p:pic>
      <p:pic>
        <p:nvPicPr>
          <p:cNvPr id="24" name="Bildobjekt 23" descr="En bild som visar symbol, logotyp, emblem, text&#10;&#10;AI-genererat innehåll kan vara felaktigt.">
            <a:extLst>
              <a:ext uri="{FF2B5EF4-FFF2-40B4-BE49-F238E27FC236}">
                <a16:creationId xmlns:a16="http://schemas.microsoft.com/office/drawing/2014/main" id="{CEA96E02-4942-6CCF-0A74-2148CEEB2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1940" y="4913619"/>
            <a:ext cx="1965325" cy="1944381"/>
          </a:xfrm>
          <a:prstGeom prst="rect">
            <a:avLst/>
          </a:prstGeom>
        </p:spPr>
      </p:pic>
    </p:spTree>
    <p:extLst>
      <p:ext uri="{BB962C8B-B14F-4D97-AF65-F5344CB8AC3E}">
        <p14:creationId xmlns:p14="http://schemas.microsoft.com/office/powerpoint/2010/main" val="419277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C955-3C27-EFFD-740D-DFAA698DF34C}"/>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97E1DE62-9168-3904-DB77-B01C52BDADE6}"/>
              </a:ext>
            </a:extLst>
          </p:cNvPr>
          <p:cNvSpPr>
            <a:spLocks noGrp="1"/>
          </p:cNvSpPr>
          <p:nvPr>
            <p:ph type="title"/>
          </p:nvPr>
        </p:nvSpPr>
        <p:spPr>
          <a:xfrm>
            <a:off x="0" y="281689"/>
            <a:ext cx="10735476" cy="535531"/>
          </a:xfrm>
        </p:spPr>
        <p:txBody>
          <a:bodyPr wrap="none">
            <a:normAutofit/>
          </a:bodyPr>
          <a:lstStyle/>
          <a:p>
            <a:r>
              <a:rPr lang="sv-SE" dirty="0"/>
              <a:t>Om årets bästa vin – medlemmarnas val</a:t>
            </a:r>
          </a:p>
        </p:txBody>
      </p:sp>
      <p:sp>
        <p:nvSpPr>
          <p:cNvPr id="4" name="Platshållare för text 3">
            <a:extLst>
              <a:ext uri="{FF2B5EF4-FFF2-40B4-BE49-F238E27FC236}">
                <a16:creationId xmlns:a16="http://schemas.microsoft.com/office/drawing/2014/main" id="{23B672D6-F6E5-9AB9-8FD5-AB9CCCAE9C43}"/>
              </a:ext>
            </a:extLst>
          </p:cNvPr>
          <p:cNvSpPr>
            <a:spLocks noGrp="1"/>
          </p:cNvSpPr>
          <p:nvPr>
            <p:ph idx="1"/>
          </p:nvPr>
        </p:nvSpPr>
        <p:spPr>
          <a:xfrm>
            <a:off x="5438899" y="1226973"/>
            <a:ext cx="6235090" cy="5009629"/>
          </a:xfrm>
        </p:spPr>
        <p:txBody>
          <a:bodyPr>
            <a:noAutofit/>
          </a:bodyPr>
          <a:lstStyle/>
          <a:p>
            <a:r>
              <a:rPr lang="sv-SE" sz="2000" b="0" i="0" dirty="0">
                <a:solidFill>
                  <a:srgbClr val="3E3E3E"/>
                </a:solidFill>
                <a:effectLst/>
                <a:latin typeface="Montserrat-Regular"/>
              </a:rPr>
              <a:t>Började 2021.</a:t>
            </a:r>
          </a:p>
          <a:p>
            <a:r>
              <a:rPr lang="sv-SE" sz="2000" dirty="0">
                <a:solidFill>
                  <a:srgbClr val="3E3E3E"/>
                </a:solidFill>
                <a:latin typeface="Montserrat-Regular"/>
              </a:rPr>
              <a:t>Nytt tema varje år.</a:t>
            </a:r>
            <a:endParaRPr lang="sv-SE" sz="2000" b="0" i="0" dirty="0">
              <a:solidFill>
                <a:srgbClr val="3E3E3E"/>
              </a:solidFill>
              <a:effectLst/>
              <a:latin typeface="Montserrat-Regular"/>
            </a:endParaRPr>
          </a:p>
          <a:p>
            <a:r>
              <a:rPr lang="sv-SE" sz="2000" dirty="0">
                <a:solidFill>
                  <a:srgbClr val="3E3E3E"/>
                </a:solidFill>
                <a:latin typeface="Montserrat-Regular"/>
              </a:rPr>
              <a:t>Alla medlemmar kan nominera och rösta.</a:t>
            </a:r>
          </a:p>
          <a:p>
            <a:r>
              <a:rPr lang="sv-SE" sz="2000" b="0" i="0" dirty="0">
                <a:solidFill>
                  <a:srgbClr val="3E3E3E"/>
                </a:solidFill>
                <a:effectLst/>
                <a:latin typeface="Montserrat-Regular"/>
              </a:rPr>
              <a:t>Vinerna ska finnas hos Systembolaget.</a:t>
            </a:r>
          </a:p>
          <a:p>
            <a:r>
              <a:rPr lang="sv-SE" sz="2000" dirty="0">
                <a:solidFill>
                  <a:srgbClr val="3E3E3E"/>
                </a:solidFill>
                <a:latin typeface="Montserrat-Regular"/>
              </a:rPr>
              <a:t>Nomineringsperiod i början av året.</a:t>
            </a:r>
          </a:p>
          <a:p>
            <a:r>
              <a:rPr lang="sv-SE" sz="2000" dirty="0">
                <a:solidFill>
                  <a:srgbClr val="3E3E3E"/>
                </a:solidFill>
                <a:latin typeface="Montserrat-Regular"/>
              </a:rPr>
              <a:t>P</a:t>
            </a:r>
            <a:r>
              <a:rPr lang="sv-SE" sz="2000" b="0" i="0" dirty="0">
                <a:solidFill>
                  <a:srgbClr val="3E3E3E"/>
                </a:solidFill>
                <a:effectLst/>
                <a:latin typeface="Montserrat-Regular"/>
              </a:rPr>
              <a:t>rovnings- och röstningsperiod: </a:t>
            </a:r>
            <a:br>
              <a:rPr lang="sv-SE" sz="2000" dirty="0">
                <a:solidFill>
                  <a:srgbClr val="3E3E3E"/>
                </a:solidFill>
                <a:latin typeface="Montserrat-Regular"/>
              </a:rPr>
            </a:br>
            <a:r>
              <a:rPr lang="sv-SE" sz="2000" dirty="0">
                <a:solidFill>
                  <a:srgbClr val="3E3E3E"/>
                </a:solidFill>
                <a:latin typeface="Montserrat-Regular"/>
              </a:rPr>
              <a:t>mars – oktober</a:t>
            </a:r>
          </a:p>
          <a:p>
            <a:r>
              <a:rPr lang="sv-SE" sz="2000" dirty="0">
                <a:solidFill>
                  <a:srgbClr val="3E3E3E"/>
                </a:solidFill>
                <a:latin typeface="Montserrat-Regular"/>
              </a:rPr>
              <a:t>Utlottning av fina priser till röstande medlemmar och sektioner som </a:t>
            </a:r>
            <a:br>
              <a:rPr lang="sv-SE" sz="2000" dirty="0">
                <a:solidFill>
                  <a:srgbClr val="3E3E3E"/>
                </a:solidFill>
                <a:latin typeface="Montserrat-Regular"/>
              </a:rPr>
            </a:br>
            <a:r>
              <a:rPr lang="sv-SE" sz="2000" dirty="0">
                <a:solidFill>
                  <a:srgbClr val="3E3E3E"/>
                </a:solidFill>
                <a:latin typeface="Montserrat-Regular"/>
              </a:rPr>
              <a:t>arrangerar provning. </a:t>
            </a:r>
          </a:p>
          <a:p>
            <a:r>
              <a:rPr lang="sv-SE" sz="2000" dirty="0">
                <a:solidFill>
                  <a:srgbClr val="3E3E3E"/>
                </a:solidFill>
                <a:latin typeface="Montserrat-Regular"/>
              </a:rPr>
              <a:t>Vinnande vin presenteras i slutet av året.</a:t>
            </a:r>
          </a:p>
          <a:p>
            <a:r>
              <a:rPr lang="sv-SE" sz="2000" dirty="0">
                <a:solidFill>
                  <a:srgbClr val="3E3E3E"/>
                </a:solidFill>
                <a:latin typeface="Montserrat-Regular"/>
              </a:rPr>
              <a:t>Även Munskänkarnas provningsgrupp utser Årets bästa vin på temat.</a:t>
            </a:r>
            <a:endParaRPr lang="sv-SE" sz="2000" b="0" i="0" dirty="0">
              <a:solidFill>
                <a:srgbClr val="3E3E3E"/>
              </a:solidFill>
              <a:effectLst/>
              <a:latin typeface="Montserrat-Regular"/>
            </a:endParaRPr>
          </a:p>
        </p:txBody>
      </p:sp>
      <p:pic>
        <p:nvPicPr>
          <p:cNvPr id="24" name="Bildobjekt 23" descr="En bild som visar symbol, logotyp, emblem, text&#10;&#10;AI-genererat innehåll kan vara felaktigt.">
            <a:extLst>
              <a:ext uri="{FF2B5EF4-FFF2-40B4-BE49-F238E27FC236}">
                <a16:creationId xmlns:a16="http://schemas.microsoft.com/office/drawing/2014/main" id="{FF3A5666-AA33-7496-7E09-0060C214F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08" y="1268158"/>
            <a:ext cx="3590110" cy="3551851"/>
          </a:xfrm>
          <a:prstGeom prst="rect">
            <a:avLst/>
          </a:prstGeom>
        </p:spPr>
      </p:pic>
      <p:sp>
        <p:nvSpPr>
          <p:cNvPr id="2" name="Text Placeholder 2">
            <a:extLst>
              <a:ext uri="{FF2B5EF4-FFF2-40B4-BE49-F238E27FC236}">
                <a16:creationId xmlns:a16="http://schemas.microsoft.com/office/drawing/2014/main" id="{EC23E93C-12DC-9007-EEEE-4560F30812B2}"/>
              </a:ext>
            </a:extLst>
          </p:cNvPr>
          <p:cNvSpPr txBox="1">
            <a:spLocks/>
          </p:cNvSpPr>
          <p:nvPr/>
        </p:nvSpPr>
        <p:spPr>
          <a:xfrm>
            <a:off x="567047" y="5422127"/>
            <a:ext cx="4013571" cy="53553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Årets</a:t>
            </a:r>
            <a:r>
              <a:rPr lang="en-US" dirty="0"/>
              <a:t> </a:t>
            </a:r>
            <a:r>
              <a:rPr lang="en-US" dirty="0" err="1"/>
              <a:t>tema</a:t>
            </a:r>
            <a:r>
              <a:rPr lang="en-US" dirty="0"/>
              <a:t>: pinot noir</a:t>
            </a:r>
          </a:p>
        </p:txBody>
      </p:sp>
    </p:spTree>
    <p:extLst>
      <p:ext uri="{BB962C8B-B14F-4D97-AF65-F5344CB8AC3E}">
        <p14:creationId xmlns:p14="http://schemas.microsoft.com/office/powerpoint/2010/main" val="119893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5A23A-4A95-677D-CC57-CD3484DA7D0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657EA4C2-0CDF-9BDA-27A6-3B1E57E6A4FD}"/>
              </a:ext>
            </a:extLst>
          </p:cNvPr>
          <p:cNvSpPr>
            <a:spLocks noGrp="1"/>
          </p:cNvSpPr>
          <p:nvPr>
            <p:ph type="title"/>
          </p:nvPr>
        </p:nvSpPr>
        <p:spPr>
          <a:xfrm>
            <a:off x="0" y="281689"/>
            <a:ext cx="10735476" cy="535531"/>
          </a:xfrm>
        </p:spPr>
        <p:txBody>
          <a:bodyPr wrap="none">
            <a:normAutofit/>
          </a:bodyPr>
          <a:lstStyle/>
          <a:p>
            <a:r>
              <a:rPr lang="sv-SE" dirty="0"/>
              <a:t>Vilken blir din favorit?</a:t>
            </a:r>
          </a:p>
        </p:txBody>
      </p:sp>
      <p:sp>
        <p:nvSpPr>
          <p:cNvPr id="41" name="Text Placeholder 2">
            <a:extLst>
              <a:ext uri="{FF2B5EF4-FFF2-40B4-BE49-F238E27FC236}">
                <a16:creationId xmlns:a16="http://schemas.microsoft.com/office/drawing/2014/main" id="{CE0D22D9-711A-BBDA-9E6E-F2C2E25797D6}"/>
              </a:ext>
            </a:extLst>
          </p:cNvPr>
          <p:cNvSpPr>
            <a:spLocks noGrp="1"/>
          </p:cNvSpPr>
          <p:nvPr>
            <p:ph type="body" sz="quarter" idx="14"/>
          </p:nvPr>
        </p:nvSpPr>
        <p:spPr>
          <a:xfrm>
            <a:off x="6419850" y="1186509"/>
            <a:ext cx="4933950" cy="535531"/>
          </a:xfrm>
        </p:spPr>
        <p:txBody>
          <a:bodyPr>
            <a:normAutofit/>
          </a:bodyPr>
          <a:lstStyle/>
          <a:p>
            <a:r>
              <a:rPr lang="en-US" dirty="0" err="1"/>
              <a:t>Rösta</a:t>
            </a:r>
            <a:r>
              <a:rPr lang="en-US" dirty="0"/>
              <a:t> och </a:t>
            </a:r>
            <a:r>
              <a:rPr lang="en-US" dirty="0" err="1"/>
              <a:t>vinn</a:t>
            </a:r>
            <a:r>
              <a:rPr lang="en-US" dirty="0"/>
              <a:t>!</a:t>
            </a:r>
          </a:p>
        </p:txBody>
      </p:sp>
      <p:sp>
        <p:nvSpPr>
          <p:cNvPr id="4" name="Platshållare för text 3">
            <a:extLst>
              <a:ext uri="{FF2B5EF4-FFF2-40B4-BE49-F238E27FC236}">
                <a16:creationId xmlns:a16="http://schemas.microsoft.com/office/drawing/2014/main" id="{0144D286-DA29-7FB8-414A-556B776640F9}"/>
              </a:ext>
            </a:extLst>
          </p:cNvPr>
          <p:cNvSpPr>
            <a:spLocks noGrp="1"/>
          </p:cNvSpPr>
          <p:nvPr>
            <p:ph idx="1"/>
          </p:nvPr>
        </p:nvSpPr>
        <p:spPr>
          <a:xfrm>
            <a:off x="6419850" y="1935485"/>
            <a:ext cx="4933950" cy="4342652"/>
          </a:xfrm>
        </p:spPr>
        <p:txBody>
          <a:bodyPr>
            <a:normAutofit/>
          </a:bodyPr>
          <a:lstStyle/>
          <a:p>
            <a:pPr marL="0" indent="0">
              <a:lnSpc>
                <a:spcPct val="90000"/>
              </a:lnSpc>
              <a:buNone/>
            </a:pPr>
            <a:r>
              <a:rPr lang="sv-SE" sz="2000" dirty="0"/>
              <a:t>Var och en röstar individuellt via QR-koden på </a:t>
            </a:r>
            <a:r>
              <a:rPr lang="sv-SE" sz="2000" dirty="0" err="1"/>
              <a:t>provningsunderlägget</a:t>
            </a:r>
            <a:r>
              <a:rPr lang="sv-SE" sz="2000" dirty="0"/>
              <a:t>, eller här: </a:t>
            </a:r>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r>
              <a:rPr lang="sv-SE" sz="2000" dirty="0"/>
              <a:t>Bland alla som röstar lottar Munskänkarna ut en privat provning, på valfritt tema med professionell provningsledare. Dessutom får vinnaren 2 000 kr att handla vinerna för!</a:t>
            </a:r>
          </a:p>
        </p:txBody>
      </p:sp>
      <p:pic>
        <p:nvPicPr>
          <p:cNvPr id="1026" name="image_0">
            <a:extLst>
              <a:ext uri="{FF2B5EF4-FFF2-40B4-BE49-F238E27FC236}">
                <a16:creationId xmlns:a16="http://schemas.microsoft.com/office/drawing/2014/main" id="{94DA9485-2A86-6B1E-7D95-7CE03DFE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97" y="2813282"/>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Vinglas, dryck, vin, Dryckeskärl&#10;&#10;AI-genererat innehåll kan vara felaktigt.">
            <a:extLst>
              <a:ext uri="{FF2B5EF4-FFF2-40B4-BE49-F238E27FC236}">
                <a16:creationId xmlns:a16="http://schemas.microsoft.com/office/drawing/2014/main" id="{0A12D460-C47C-2D9A-8DF4-CC676F7E5DD0}"/>
              </a:ext>
            </a:extLst>
          </p:cNvPr>
          <p:cNvPicPr>
            <a:picLocks noChangeAspect="1"/>
          </p:cNvPicPr>
          <p:nvPr/>
        </p:nvPicPr>
        <p:blipFill>
          <a:blip r:embed="rId3">
            <a:extLst>
              <a:ext uri="{28A0092B-C50C-407E-A947-70E740481C1C}">
                <a14:useLocalDpi xmlns:a14="http://schemas.microsoft.com/office/drawing/2010/main" val="0"/>
              </a:ext>
            </a:extLst>
          </a:blip>
          <a:srcRect t="20477" b="23810"/>
          <a:stretch/>
        </p:blipFill>
        <p:spPr>
          <a:xfrm>
            <a:off x="21771" y="1032355"/>
            <a:ext cx="6074229" cy="5076320"/>
          </a:xfrm>
          <a:prstGeom prst="rect">
            <a:avLst/>
          </a:prstGeom>
        </p:spPr>
      </p:pic>
      <p:pic>
        <p:nvPicPr>
          <p:cNvPr id="24" name="Bildobjekt 23" descr="En bild som visar symbol, logotyp, emblem, text&#10;&#10;AI-genererat innehåll kan vara felaktigt.">
            <a:extLst>
              <a:ext uri="{FF2B5EF4-FFF2-40B4-BE49-F238E27FC236}">
                <a16:creationId xmlns:a16="http://schemas.microsoft.com/office/drawing/2014/main" id="{AEB373B0-22FA-5854-EDDC-7DE84F0FF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984" y="4913619"/>
            <a:ext cx="1965325" cy="1944381"/>
          </a:xfrm>
          <a:prstGeom prst="rect">
            <a:avLst/>
          </a:prstGeom>
        </p:spPr>
      </p:pic>
    </p:spTree>
    <p:extLst>
      <p:ext uri="{BB962C8B-B14F-4D97-AF65-F5344CB8AC3E}">
        <p14:creationId xmlns:p14="http://schemas.microsoft.com/office/powerpoint/2010/main" val="240897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fr-FR" dirty="0"/>
              <a:t>2022/2023 Rua Pinot Noir</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b="0" i="0" dirty="0" err="1">
                <a:solidFill>
                  <a:srgbClr val="252525"/>
                </a:solidFill>
                <a:effectLst/>
              </a:rPr>
              <a:t>Akarua</a:t>
            </a:r>
            <a:r>
              <a:rPr lang="sv-SE" sz="2400" b="0" i="0" dirty="0">
                <a:solidFill>
                  <a:srgbClr val="252525"/>
                </a:solidFill>
                <a:effectLst/>
              </a:rPr>
              <a:t> </a:t>
            </a:r>
            <a:r>
              <a:rPr lang="sv-SE" sz="2400" b="0" i="0" dirty="0" err="1">
                <a:solidFill>
                  <a:srgbClr val="252525"/>
                </a:solidFill>
                <a:effectLst/>
              </a:rPr>
              <a:t>Winery</a:t>
            </a:r>
            <a:endParaRPr lang="sv-SE" sz="2400" b="0" i="0" dirty="0">
              <a:solidFill>
                <a:srgbClr val="252525"/>
              </a:solidFill>
              <a:effectLst/>
            </a:endParaRPr>
          </a:p>
          <a:p>
            <a:pPr marL="0" indent="0">
              <a:buNone/>
            </a:pPr>
            <a:r>
              <a:rPr lang="sv-SE" sz="2400" b="1" dirty="0"/>
              <a:t>Ursprung</a:t>
            </a:r>
            <a:r>
              <a:rPr lang="sv-SE" sz="2400" dirty="0"/>
              <a:t>: Central </a:t>
            </a:r>
            <a:r>
              <a:rPr lang="sv-SE" sz="2400" dirty="0" err="1"/>
              <a:t>Ortago</a:t>
            </a:r>
            <a:r>
              <a:rPr lang="sv-SE" sz="2400" dirty="0"/>
              <a:t>, Nya Zeeland</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13 %</a:t>
            </a:r>
          </a:p>
          <a:p>
            <a:pPr marL="0" indent="0">
              <a:buNone/>
            </a:pPr>
            <a:r>
              <a:rPr lang="sv-SE" sz="2400" b="1" dirty="0"/>
              <a:t>Sockerhalt</a:t>
            </a:r>
            <a:r>
              <a:rPr lang="sv-SE" sz="2400" dirty="0"/>
              <a:t>: &lt;3 g/l</a:t>
            </a:r>
          </a:p>
          <a:p>
            <a:pPr marL="0" indent="0">
              <a:buNone/>
            </a:pPr>
            <a:r>
              <a:rPr lang="sv-SE" sz="2400" b="1" dirty="0" err="1"/>
              <a:t>Artikelnr</a:t>
            </a:r>
            <a:r>
              <a:rPr lang="sv-SE" sz="2400" dirty="0"/>
              <a:t>: 6265</a:t>
            </a:r>
          </a:p>
          <a:p>
            <a:pPr marL="0" indent="0">
              <a:buNone/>
            </a:pPr>
            <a:r>
              <a:rPr lang="sv-SE" sz="2400" b="1" dirty="0"/>
              <a:t>Pris</a:t>
            </a:r>
            <a:r>
              <a:rPr lang="sv-SE" sz="2400" dirty="0"/>
              <a:t>: 189 kr</a:t>
            </a:r>
          </a:p>
          <a:p>
            <a:pPr marL="0" indent="0">
              <a:buNone/>
            </a:pPr>
            <a:endParaRPr lang="sv-SE" sz="2400"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a:extLst>
              <a:ext uri="{FF2B5EF4-FFF2-40B4-BE49-F238E27FC236}">
                <a16:creationId xmlns:a16="http://schemas.microsoft.com/office/drawing/2014/main" id="{8FDBB3C0-1D03-C540-8A94-95C06ED90660}"/>
              </a:ext>
            </a:extLst>
          </p:cNvPr>
          <p:cNvSpPr>
            <a:spLocks noChangeArrowheads="1"/>
          </p:cNvSpPr>
          <p:nvPr/>
        </p:nvSpPr>
        <p:spPr bwMode="auto">
          <a:xfrm flipV="1">
            <a:off x="-15906954" y="4378608"/>
            <a:ext cx="3112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13" name="AutoShape 4" descr="Produktbild för Beaumont des Crayères">
            <a:extLst>
              <a:ext uri="{FF2B5EF4-FFF2-40B4-BE49-F238E27FC236}">
                <a16:creationId xmlns:a16="http://schemas.microsoft.com/office/drawing/2014/main" id="{3CC5D8BA-983B-BDEB-465C-38CBA904DB97}"/>
              </a:ext>
            </a:extLst>
          </p:cNvPr>
          <p:cNvSpPr>
            <a:spLocks noChangeAspect="1" noChangeArrowheads="1"/>
          </p:cNvSpPr>
          <p:nvPr/>
        </p:nvSpPr>
        <p:spPr bwMode="auto">
          <a:xfrm>
            <a:off x="4147457" y="1480457"/>
            <a:ext cx="2100943" cy="21009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 name="Bildobjekt 9" descr="En bild som visar mat, dryck, Glasflaska, flaska&#10;&#10;AI-genererat innehåll kan vara felaktigt.">
            <a:extLst>
              <a:ext uri="{FF2B5EF4-FFF2-40B4-BE49-F238E27FC236}">
                <a16:creationId xmlns:a16="http://schemas.microsoft.com/office/drawing/2014/main" id="{DDBB94AF-9B82-B749-8A36-3A26A8771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210493" y="855634"/>
            <a:ext cx="1630973" cy="6164779"/>
          </a:xfrm>
          <a:prstGeom prst="rect">
            <a:avLst/>
          </a:prstGeom>
        </p:spPr>
      </p:pic>
    </p:spTree>
    <p:extLst>
      <p:ext uri="{BB962C8B-B14F-4D97-AF65-F5344CB8AC3E}">
        <p14:creationId xmlns:p14="http://schemas.microsoft.com/office/powerpoint/2010/main" val="376341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t>2022/2023 </a:t>
            </a:r>
            <a:r>
              <a:rPr lang="sv-SE" dirty="0" err="1"/>
              <a:t>Couvent</a:t>
            </a:r>
            <a:r>
              <a:rPr lang="sv-SE" dirty="0"/>
              <a:t> des </a:t>
            </a:r>
            <a:r>
              <a:rPr lang="sv-SE" dirty="0" err="1"/>
              <a:t>Jacobins</a:t>
            </a:r>
            <a:r>
              <a:rPr lang="sv-SE" dirty="0"/>
              <a:t> Bourgogne Rouge</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dirty="0" err="1"/>
              <a:t>Maison</a:t>
            </a:r>
            <a:r>
              <a:rPr lang="sv-SE" sz="2400" dirty="0"/>
              <a:t> </a:t>
            </a:r>
            <a:r>
              <a:rPr lang="es-ES" sz="2400" i="0" dirty="0">
                <a:solidFill>
                  <a:srgbClr val="252525"/>
                </a:solidFill>
                <a:effectLst/>
                <a:highlight>
                  <a:srgbClr val="FFFFFF"/>
                </a:highlight>
              </a:rPr>
              <a:t>Louis Jadot</a:t>
            </a:r>
          </a:p>
          <a:p>
            <a:pPr marL="0" indent="0">
              <a:buNone/>
            </a:pPr>
            <a:r>
              <a:rPr lang="sv-SE" sz="2400" b="1" dirty="0"/>
              <a:t>Ursprung</a:t>
            </a:r>
            <a:r>
              <a:rPr lang="sv-SE" sz="2400" dirty="0"/>
              <a:t>: Bourgogne, Frankrike</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13 %</a:t>
            </a:r>
          </a:p>
          <a:p>
            <a:pPr marL="0" indent="0">
              <a:buNone/>
            </a:pPr>
            <a:r>
              <a:rPr lang="sv-SE" sz="2400" b="1" dirty="0"/>
              <a:t>Sockerhalt</a:t>
            </a:r>
            <a:r>
              <a:rPr lang="sv-SE" sz="2400" dirty="0"/>
              <a:t>: &lt; 3 g/l</a:t>
            </a:r>
          </a:p>
          <a:p>
            <a:pPr marL="0" indent="0">
              <a:buNone/>
            </a:pPr>
            <a:r>
              <a:rPr lang="sv-SE" sz="2400" b="1" dirty="0" err="1"/>
              <a:t>Artikelnr</a:t>
            </a:r>
            <a:r>
              <a:rPr lang="sv-SE" sz="2400" dirty="0"/>
              <a:t>: 5283</a:t>
            </a:r>
          </a:p>
          <a:p>
            <a:pPr marL="0" indent="0">
              <a:buNone/>
            </a:pPr>
            <a:r>
              <a:rPr lang="sv-SE" sz="2400" b="1" dirty="0"/>
              <a:t>Pris</a:t>
            </a:r>
            <a:r>
              <a:rPr lang="sv-SE" sz="2400" dirty="0"/>
              <a:t>: 239 kr</a:t>
            </a:r>
          </a:p>
          <a:p>
            <a:pPr marL="0" indent="0">
              <a:buNone/>
            </a:pPr>
            <a:endParaRPr lang="sv-SE" sz="24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6" name="Bildobjekt 5" descr="En bild som visar dryck, text, mat, Glasflaska&#10;&#10;AI-genererat innehåll kan vara felaktigt.">
            <a:extLst>
              <a:ext uri="{FF2B5EF4-FFF2-40B4-BE49-F238E27FC236}">
                <a16:creationId xmlns:a16="http://schemas.microsoft.com/office/drawing/2014/main" id="{EDA6A4AE-9AC2-ECD1-B925-AAA6A7196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651663" y="1407952"/>
            <a:ext cx="1524213" cy="5607198"/>
          </a:xfrm>
          <a:prstGeom prst="rect">
            <a:avLst/>
          </a:prstGeom>
        </p:spPr>
      </p:pic>
    </p:spTree>
    <p:extLst>
      <p:ext uri="{BB962C8B-B14F-4D97-AF65-F5344CB8AC3E}">
        <p14:creationId xmlns:p14="http://schemas.microsoft.com/office/powerpoint/2010/main" val="201608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t>2020 </a:t>
            </a:r>
            <a:r>
              <a:rPr lang="sv-SE" dirty="0" err="1"/>
              <a:t>Santenay</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dirty="0" err="1"/>
              <a:t>Maison</a:t>
            </a:r>
            <a:r>
              <a:rPr lang="sv-SE" sz="2400" dirty="0"/>
              <a:t> Louis </a:t>
            </a:r>
            <a:r>
              <a:rPr lang="sv-SE" sz="2400" dirty="0" err="1"/>
              <a:t>Jadot</a:t>
            </a:r>
            <a:endParaRPr lang="sv-SE" sz="2400" dirty="0"/>
          </a:p>
          <a:p>
            <a:pPr marL="0" indent="0">
              <a:buNone/>
            </a:pPr>
            <a:r>
              <a:rPr lang="sv-SE" sz="2400" b="1" dirty="0"/>
              <a:t>Ursprung</a:t>
            </a:r>
            <a:r>
              <a:rPr lang="sv-SE" sz="2400" dirty="0"/>
              <a:t>: </a:t>
            </a:r>
            <a:r>
              <a:rPr lang="sv-SE" sz="2400" dirty="0" err="1"/>
              <a:t>Santenay</a:t>
            </a:r>
            <a:r>
              <a:rPr lang="sv-SE" sz="2400" dirty="0"/>
              <a:t>, </a:t>
            </a:r>
            <a:r>
              <a:rPr lang="sv-SE" sz="2400" dirty="0" err="1"/>
              <a:t>Côte</a:t>
            </a:r>
            <a:r>
              <a:rPr lang="sv-SE" sz="2400" dirty="0"/>
              <a:t> de Beaune, Bourgogne, Frankrike</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13 %</a:t>
            </a:r>
          </a:p>
          <a:p>
            <a:pPr marL="0" indent="0">
              <a:buNone/>
            </a:pPr>
            <a:r>
              <a:rPr lang="sv-SE" sz="2400" b="1" dirty="0"/>
              <a:t>Sockerhalt</a:t>
            </a:r>
            <a:r>
              <a:rPr lang="sv-SE" sz="2400" dirty="0"/>
              <a:t>: &lt;3 g/l</a:t>
            </a:r>
          </a:p>
          <a:p>
            <a:pPr marL="0" indent="0">
              <a:buNone/>
            </a:pPr>
            <a:r>
              <a:rPr lang="sv-SE" sz="2400" b="1" dirty="0" err="1"/>
              <a:t>Artikelnr</a:t>
            </a:r>
            <a:r>
              <a:rPr lang="sv-SE" sz="2400" dirty="0"/>
              <a:t>: 77493</a:t>
            </a:r>
          </a:p>
          <a:p>
            <a:pPr marL="0" indent="0">
              <a:buNone/>
            </a:pPr>
            <a:r>
              <a:rPr lang="sv-SE" sz="2400" b="1" dirty="0"/>
              <a:t>Pris</a:t>
            </a:r>
            <a:r>
              <a:rPr lang="sv-SE" sz="2400" dirty="0"/>
              <a:t>: 339 kr</a:t>
            </a:r>
          </a:p>
          <a:p>
            <a:pPr marL="0" indent="0">
              <a:buNone/>
            </a:pPr>
            <a:endParaRPr lang="sv-SE" sz="2400"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9" name="Bildobjekt 8" descr="En bild som visar text, dryck, mat, flaska&#10;&#10;AI-genererat innehåll kan vara felaktigt.">
            <a:extLst>
              <a:ext uri="{FF2B5EF4-FFF2-40B4-BE49-F238E27FC236}">
                <a16:creationId xmlns:a16="http://schemas.microsoft.com/office/drawing/2014/main" id="{F5B44C98-2CAB-3A03-3630-3DC51DCE4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372187" y="983265"/>
            <a:ext cx="1752845" cy="6213834"/>
          </a:xfrm>
          <a:prstGeom prst="rect">
            <a:avLst/>
          </a:prstGeom>
        </p:spPr>
      </p:pic>
    </p:spTree>
    <p:extLst>
      <p:ext uri="{BB962C8B-B14F-4D97-AF65-F5344CB8AC3E}">
        <p14:creationId xmlns:p14="http://schemas.microsoft.com/office/powerpoint/2010/main" val="411665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solidFill>
                  <a:schemeClr val="tx1"/>
                </a:solidFill>
              </a:rPr>
              <a:t>2022 </a:t>
            </a:r>
            <a:r>
              <a:rPr lang="sv-SE" dirty="0" err="1">
                <a:solidFill>
                  <a:schemeClr val="tx1"/>
                </a:solidFill>
              </a:rPr>
              <a:t>Bread</a:t>
            </a:r>
            <a:r>
              <a:rPr lang="sv-SE" dirty="0">
                <a:solidFill>
                  <a:schemeClr val="tx1"/>
                </a:solidFill>
              </a:rPr>
              <a:t> &amp; Butter</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dirty="0" err="1"/>
              <a:t>Bread</a:t>
            </a:r>
            <a:r>
              <a:rPr lang="sv-SE" sz="2400" dirty="0"/>
              <a:t> &amp; Butter Wines</a:t>
            </a:r>
          </a:p>
          <a:p>
            <a:pPr marL="0" indent="0">
              <a:buNone/>
            </a:pPr>
            <a:r>
              <a:rPr lang="sv-SE" sz="2400" b="1" dirty="0"/>
              <a:t>Ursprung</a:t>
            </a:r>
            <a:r>
              <a:rPr lang="sv-SE" sz="2400" dirty="0"/>
              <a:t>: Kalifornien, USA</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13,5 %</a:t>
            </a:r>
          </a:p>
          <a:p>
            <a:pPr marL="0" indent="0">
              <a:buNone/>
            </a:pPr>
            <a:r>
              <a:rPr lang="sv-SE" sz="2400" b="1" dirty="0"/>
              <a:t>Sockerhalt</a:t>
            </a:r>
            <a:r>
              <a:rPr lang="sv-SE" sz="2400" dirty="0"/>
              <a:t>: 6 g/l</a:t>
            </a:r>
          </a:p>
          <a:p>
            <a:pPr marL="0" indent="0">
              <a:buNone/>
            </a:pPr>
            <a:r>
              <a:rPr lang="sv-SE" sz="2400" b="1" dirty="0" err="1"/>
              <a:t>Artikelnr</a:t>
            </a:r>
            <a:r>
              <a:rPr lang="sv-SE" sz="2400" dirty="0"/>
              <a:t>: 76671</a:t>
            </a:r>
          </a:p>
          <a:p>
            <a:pPr marL="0" indent="0">
              <a:buNone/>
            </a:pPr>
            <a:r>
              <a:rPr lang="sv-SE" sz="2400" b="1" dirty="0"/>
              <a:t>Pris</a:t>
            </a:r>
            <a:r>
              <a:rPr lang="sv-SE" sz="2400" dirty="0"/>
              <a:t>: 169 kr</a:t>
            </a:r>
          </a:p>
          <a:p>
            <a:pPr marL="0" indent="0">
              <a:buNone/>
            </a:pPr>
            <a:endParaRPr lang="sv-SE" sz="24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5" name="Bildobjekt 4" descr="En bild som visar Glasflaska, dryck, text, vinflaska&#10;&#10;AI-genererat innehåll kan vara felaktigt.">
            <a:extLst>
              <a:ext uri="{FF2B5EF4-FFF2-40B4-BE49-F238E27FC236}">
                <a16:creationId xmlns:a16="http://schemas.microsoft.com/office/drawing/2014/main" id="{45BA32BE-09F4-8D4E-ABDF-9AE281E69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221378" y="701156"/>
            <a:ext cx="1808522" cy="6139254"/>
          </a:xfrm>
          <a:prstGeom prst="rect">
            <a:avLst/>
          </a:prstGeom>
        </p:spPr>
      </p:pic>
    </p:spTree>
    <p:extLst>
      <p:ext uri="{BB962C8B-B14F-4D97-AF65-F5344CB8AC3E}">
        <p14:creationId xmlns:p14="http://schemas.microsoft.com/office/powerpoint/2010/main" val="297646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t>2022/2023 Newton Johnson </a:t>
            </a:r>
            <a:r>
              <a:rPr lang="sv-SE" sz="3200" dirty="0" err="1"/>
              <a:t>Family</a:t>
            </a:r>
            <a:r>
              <a:rPr lang="sv-SE" sz="3200" dirty="0"/>
              <a:t> </a:t>
            </a:r>
            <a:r>
              <a:rPr lang="sv-SE" sz="3200" dirty="0" err="1"/>
              <a:t>Vineyards</a:t>
            </a:r>
            <a:r>
              <a:rPr lang="sv-SE" sz="3200" dirty="0"/>
              <a:t> </a:t>
            </a:r>
            <a:r>
              <a:rPr lang="sv-SE" dirty="0" err="1"/>
              <a:t>Pinot</a:t>
            </a:r>
            <a:r>
              <a:rPr lang="sv-SE" dirty="0"/>
              <a:t> </a:t>
            </a:r>
            <a:r>
              <a:rPr lang="sv-SE" dirty="0" err="1"/>
              <a:t>Noir</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b="0" i="0" dirty="0">
                <a:solidFill>
                  <a:srgbClr val="252525"/>
                </a:solidFill>
                <a:effectLst/>
              </a:rPr>
              <a:t>Newton Johnson </a:t>
            </a:r>
            <a:r>
              <a:rPr lang="sv-SE" sz="2400" b="0" i="0" dirty="0" err="1">
                <a:solidFill>
                  <a:srgbClr val="252525"/>
                </a:solidFill>
                <a:effectLst/>
              </a:rPr>
              <a:t>Vineyards</a:t>
            </a:r>
            <a:endParaRPr lang="sv-SE" sz="2400" b="0" i="0" dirty="0">
              <a:solidFill>
                <a:srgbClr val="252525"/>
              </a:solidFill>
              <a:effectLst/>
            </a:endParaRPr>
          </a:p>
          <a:p>
            <a:pPr marL="0" indent="0">
              <a:buNone/>
            </a:pPr>
            <a:r>
              <a:rPr lang="sv-SE" sz="2400" b="1" dirty="0"/>
              <a:t>Ursprung</a:t>
            </a:r>
            <a:r>
              <a:rPr lang="sv-SE" sz="2400" dirty="0"/>
              <a:t>: Western Cape, Sydafrika</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14 %</a:t>
            </a:r>
          </a:p>
          <a:p>
            <a:pPr marL="0" indent="0">
              <a:buNone/>
            </a:pPr>
            <a:r>
              <a:rPr lang="sv-SE" sz="2400" b="1" dirty="0"/>
              <a:t>Sockerhalt</a:t>
            </a:r>
            <a:r>
              <a:rPr lang="sv-SE" sz="2400" dirty="0"/>
              <a:t>: 2 g/l</a:t>
            </a:r>
          </a:p>
          <a:p>
            <a:pPr marL="0" indent="0">
              <a:buNone/>
            </a:pPr>
            <a:r>
              <a:rPr lang="sv-SE" sz="2400" b="1" dirty="0" err="1"/>
              <a:t>Artikelnr</a:t>
            </a:r>
            <a:r>
              <a:rPr lang="sv-SE" sz="2400" dirty="0"/>
              <a:t>: 58771</a:t>
            </a:r>
          </a:p>
          <a:p>
            <a:pPr marL="0" indent="0">
              <a:buNone/>
            </a:pPr>
            <a:r>
              <a:rPr lang="sv-SE" sz="2400" b="1" dirty="0"/>
              <a:t>Pris</a:t>
            </a:r>
            <a:r>
              <a:rPr lang="sv-SE" sz="2400" dirty="0"/>
              <a:t>: 359 kr</a:t>
            </a:r>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8" name="Bildobjekt 7" descr="En bild som visar mat, dryck, alkohol, flaska&#10;&#10;AI-genererat innehåll kan vara felaktigt.">
            <a:extLst>
              <a:ext uri="{FF2B5EF4-FFF2-40B4-BE49-F238E27FC236}">
                <a16:creationId xmlns:a16="http://schemas.microsoft.com/office/drawing/2014/main" id="{89C1623F-3715-A4C3-5393-E2DC3572CC2D}"/>
              </a:ext>
            </a:extLst>
          </p:cNvPr>
          <p:cNvPicPr>
            <a:picLocks noChangeAspect="1"/>
          </p:cNvPicPr>
          <p:nvPr/>
        </p:nvPicPr>
        <p:blipFill>
          <a:blip r:embed="rId3">
            <a:extLst>
              <a:ext uri="{28A0092B-C50C-407E-A947-70E740481C1C}">
                <a14:useLocalDpi xmlns:a14="http://schemas.microsoft.com/office/drawing/2010/main" val="0"/>
              </a:ext>
            </a:extLst>
          </a:blip>
          <a:srcRect l="21184" t="4000" r="23268" b="3333"/>
          <a:stretch/>
        </p:blipFill>
        <p:spPr>
          <a:xfrm rot="3000000">
            <a:off x="8013041" y="823755"/>
            <a:ext cx="2124222" cy="6355078"/>
          </a:xfrm>
          <a:prstGeom prst="rect">
            <a:avLst/>
          </a:prstGeom>
        </p:spPr>
      </p:pic>
    </p:spTree>
    <p:extLst>
      <p:ext uri="{BB962C8B-B14F-4D97-AF65-F5344CB8AC3E}">
        <p14:creationId xmlns:p14="http://schemas.microsoft.com/office/powerpoint/2010/main" val="364661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fr-FR"/>
              <a:t>2021/2022 </a:t>
            </a:r>
            <a:r>
              <a:rPr lang="fr-FR" dirty="0"/>
              <a:t>Black Stallion Los Carneros Pinot Noir</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b="0" i="0" dirty="0">
                <a:solidFill>
                  <a:srgbClr val="252525"/>
                </a:solidFill>
                <a:effectLst/>
              </a:rPr>
              <a:t>Black </a:t>
            </a:r>
            <a:r>
              <a:rPr lang="sv-SE" sz="2400" b="0" i="0" dirty="0" err="1">
                <a:solidFill>
                  <a:srgbClr val="252525"/>
                </a:solidFill>
                <a:effectLst/>
              </a:rPr>
              <a:t>Stallion</a:t>
            </a:r>
            <a:r>
              <a:rPr lang="sv-SE" sz="2400" b="0" i="0" dirty="0">
                <a:solidFill>
                  <a:srgbClr val="252525"/>
                </a:solidFill>
                <a:effectLst/>
              </a:rPr>
              <a:t> </a:t>
            </a:r>
            <a:r>
              <a:rPr lang="sv-SE" sz="2400" b="0" i="0" dirty="0" err="1">
                <a:solidFill>
                  <a:srgbClr val="252525"/>
                </a:solidFill>
                <a:effectLst/>
              </a:rPr>
              <a:t>Estate</a:t>
            </a:r>
            <a:r>
              <a:rPr lang="sv-SE" sz="2400" b="0" i="0" dirty="0">
                <a:solidFill>
                  <a:srgbClr val="252525"/>
                </a:solidFill>
                <a:effectLst/>
              </a:rPr>
              <a:t> </a:t>
            </a:r>
            <a:r>
              <a:rPr lang="sv-SE" sz="2400" b="0" i="0" dirty="0" err="1">
                <a:solidFill>
                  <a:srgbClr val="252525"/>
                </a:solidFill>
                <a:effectLst/>
              </a:rPr>
              <a:t>Winery</a:t>
            </a:r>
            <a:endParaRPr lang="sv-SE" sz="2400" dirty="0">
              <a:solidFill>
                <a:srgbClr val="252525"/>
              </a:solidFill>
            </a:endParaRPr>
          </a:p>
          <a:p>
            <a:pPr marL="0" indent="0">
              <a:buNone/>
            </a:pPr>
            <a:r>
              <a:rPr lang="sv-SE" sz="2400" b="1" dirty="0"/>
              <a:t>Ursprung</a:t>
            </a:r>
            <a:r>
              <a:rPr lang="sv-SE" sz="2400" dirty="0"/>
              <a:t>: Los </a:t>
            </a:r>
            <a:r>
              <a:rPr lang="sv-SE" sz="2400" dirty="0" err="1"/>
              <a:t>Carneros</a:t>
            </a:r>
            <a:r>
              <a:rPr lang="sv-SE" sz="2400" dirty="0"/>
              <a:t>, North Coast, Kalifornien, USA</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14,5 %</a:t>
            </a:r>
          </a:p>
          <a:p>
            <a:pPr marL="0" indent="0">
              <a:buNone/>
            </a:pPr>
            <a:r>
              <a:rPr lang="sv-SE" sz="2400" b="1" dirty="0"/>
              <a:t>Sockerhalt</a:t>
            </a:r>
            <a:r>
              <a:rPr lang="sv-SE" sz="2400" dirty="0"/>
              <a:t>: 3 g/l</a:t>
            </a:r>
          </a:p>
          <a:p>
            <a:pPr marL="0" indent="0">
              <a:buNone/>
            </a:pPr>
            <a:r>
              <a:rPr lang="sv-SE" sz="2400" b="1" dirty="0" err="1"/>
              <a:t>Artikelnr</a:t>
            </a:r>
            <a:r>
              <a:rPr lang="sv-SE" sz="2400" dirty="0"/>
              <a:t>: 2235</a:t>
            </a:r>
          </a:p>
          <a:p>
            <a:pPr marL="0" indent="0">
              <a:buNone/>
            </a:pPr>
            <a:r>
              <a:rPr lang="sv-SE" sz="2400" b="1" dirty="0"/>
              <a:t>Pris</a:t>
            </a:r>
            <a:r>
              <a:rPr lang="sv-SE" sz="2400" dirty="0"/>
              <a:t>: 299 kr</a:t>
            </a:r>
          </a:p>
          <a:p>
            <a:pPr marL="0" indent="0">
              <a:buNone/>
            </a:pPr>
            <a:endParaRPr lang="sv-SE" sz="24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6" name="Bildobjekt 5" descr="En bild som visar vin, alkohol, text, Glasflaska&#10;&#10;AI-genererat innehåll kan vara felaktigt.">
            <a:extLst>
              <a:ext uri="{FF2B5EF4-FFF2-40B4-BE49-F238E27FC236}">
                <a16:creationId xmlns:a16="http://schemas.microsoft.com/office/drawing/2014/main" id="{F223FDB2-E523-8AFF-BE5E-F86419E83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390106" y="1118532"/>
            <a:ext cx="1676634" cy="5765525"/>
          </a:xfrm>
          <a:prstGeom prst="rect">
            <a:avLst/>
          </a:prstGeom>
        </p:spPr>
      </p:pic>
    </p:spTree>
    <p:extLst>
      <p:ext uri="{BB962C8B-B14F-4D97-AF65-F5344CB8AC3E}">
        <p14:creationId xmlns:p14="http://schemas.microsoft.com/office/powerpoint/2010/main" val="3592738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unskänkarna grundmall">
  <a:themeElements>
    <a:clrScheme name="Munskänkarna_color">
      <a:dk1>
        <a:sysClr val="windowText" lastClr="000000"/>
      </a:dk1>
      <a:lt1>
        <a:sysClr val="window" lastClr="FFFFFF"/>
      </a:lt1>
      <a:dk2>
        <a:srgbClr val="000033"/>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nskänkarna grundmall Rosa_Ny" id="{37434B1C-0A76-44C0-B160-749B7C75BBB3}" vid="{39B72BDA-EE4D-4ADC-AC5E-C78729A9ABE8}"/>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C676C736A251142A066C12D5CA5B228" ma:contentTypeVersion="16" ma:contentTypeDescription="Skapa ett nytt dokument." ma:contentTypeScope="" ma:versionID="0d03e450ddeefdcfd13ecb34d629e673">
  <xsd:schema xmlns:xsd="http://www.w3.org/2001/XMLSchema" xmlns:xs="http://www.w3.org/2001/XMLSchema" xmlns:p="http://schemas.microsoft.com/office/2006/metadata/properties" xmlns:ns2="13912128-be00-40fc-8e4c-4694910d5314" xmlns:ns3="0f059a75-6a73-4ec3-8f38-c7f1424fc3c8" targetNamespace="http://schemas.microsoft.com/office/2006/metadata/properties" ma:root="true" ma:fieldsID="9717425193ef38ac26b546489c68e12b" ns2:_="" ns3:_="">
    <xsd:import namespace="13912128-be00-40fc-8e4c-4694910d5314"/>
    <xsd:import namespace="0f059a75-6a73-4ec3-8f38-c7f1424fc3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912128-be00-40fc-8e4c-4694910d53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634348e4-7bcb-4638-9d8c-546e60e788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59a75-6a73-4ec3-8f38-c7f1424fc3c8"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38085db3-dd76-4b11-b11a-693e744d66ce}" ma:internalName="TaxCatchAll" ma:showField="CatchAllData" ma:web="0f059a75-6a73-4ec3-8f38-c7f1424fc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912128-be00-40fc-8e4c-4694910d5314">
      <Terms xmlns="http://schemas.microsoft.com/office/infopath/2007/PartnerControls"/>
    </lcf76f155ced4ddcb4097134ff3c332f>
    <TaxCatchAll xmlns="0f059a75-6a73-4ec3-8f38-c7f1424fc3c8" xsi:nil="true"/>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C87CBA97-D61F-49F6-A5E5-03E6F784D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912128-be00-40fc-8e4c-4694910d5314"/>
    <ds:schemaRef ds:uri="0f059a75-6a73-4ec3-8f38-c7f1424fc3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BDA6A-1F6C-4B42-8544-08E5AE6AC91F}">
  <ds:schemaRefs>
    <ds:schemaRef ds:uri="0f059a75-6a73-4ec3-8f38-c7f1424fc3c8"/>
    <ds:schemaRef ds:uri="http://purl.org/dc/terms/"/>
    <ds:schemaRef ds:uri="http://schemas.microsoft.com/office/infopath/2007/PartnerControls"/>
    <ds:schemaRef ds:uri="http://purl.org/dc/elements/1.1/"/>
    <ds:schemaRef ds:uri="13912128-be00-40fc-8e4c-4694910d5314"/>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12146</TotalTime>
  <Words>2641</Words>
  <Application>Microsoft Macintosh PowerPoint</Application>
  <PresentationFormat>Bredbild</PresentationFormat>
  <Paragraphs>222</Paragraphs>
  <Slides>10</Slides>
  <Notes>8</Notes>
  <HiddenSlides>0</HiddenSlides>
  <MMClips>0</MMClips>
  <ScaleCrop>false</ScaleCrop>
  <HeadingPairs>
    <vt:vector size="6" baseType="variant">
      <vt:variant>
        <vt:lpstr>Använt teckensnitt</vt:lpstr>
      </vt:variant>
      <vt:variant>
        <vt:i4>12</vt:i4>
      </vt:variant>
      <vt:variant>
        <vt:lpstr>Tema</vt:lpstr>
      </vt:variant>
      <vt:variant>
        <vt:i4>2</vt:i4>
      </vt:variant>
      <vt:variant>
        <vt:lpstr>Bildrubriker</vt:lpstr>
      </vt:variant>
      <vt:variant>
        <vt:i4>10</vt:i4>
      </vt:variant>
    </vt:vector>
  </HeadingPairs>
  <TitlesOfParts>
    <vt:vector size="24" baseType="lpstr">
      <vt:lpstr>__interVariable_de067d</vt:lpstr>
      <vt:lpstr>Aptos</vt:lpstr>
      <vt:lpstr>Aptos Display</vt:lpstr>
      <vt:lpstr>Arial</vt:lpstr>
      <vt:lpstr>Arial Narrow</vt:lpstr>
      <vt:lpstr>Calibri</vt:lpstr>
      <vt:lpstr>Gabriela-Bold</vt:lpstr>
      <vt:lpstr>interVariable</vt:lpstr>
      <vt:lpstr>Merriweather</vt:lpstr>
      <vt:lpstr>Montserrat-Regular</vt:lpstr>
      <vt:lpstr>Poppins</vt:lpstr>
      <vt:lpstr>Roboto</vt:lpstr>
      <vt:lpstr>Office-tema</vt:lpstr>
      <vt:lpstr>Munskänkarna grundmall</vt:lpstr>
      <vt:lpstr>Medlemmarnas val 2025 – finalisterna!</vt:lpstr>
      <vt:lpstr>Om årets bästa vin – medlemmarnas val</vt:lpstr>
      <vt:lpstr>Vilken blir din favorit?</vt:lpstr>
      <vt:lpstr>2022/2023 Rua Pinot Noir</vt:lpstr>
      <vt:lpstr>2022/2023 Couvent des Jacobins Bourgogne Rouge</vt:lpstr>
      <vt:lpstr>2020 Santenay</vt:lpstr>
      <vt:lpstr>2022 Bread &amp; Butter</vt:lpstr>
      <vt:lpstr>2022/2023 Newton Johnson Family Vineyards Pinot Noir</vt:lpstr>
      <vt:lpstr>2021/2022 Black Stallion Los Carneros Pinot Noir</vt:lpstr>
      <vt:lpstr>Vilken blev din favorit?</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Caroline Edgren</cp:lastModifiedBy>
  <cp:revision>54</cp:revision>
  <dcterms:created xsi:type="dcterms:W3CDTF">2020-12-03T19:07:33Z</dcterms:created>
  <dcterms:modified xsi:type="dcterms:W3CDTF">2025-09-10T08:52:21Z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0x0101006C676C736A251142A066C12D5CA5B228</vt:lpwstr>
  </property>
</Properties>
</file>