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1" r:id="rId5"/>
    <p:sldId id="280" r:id="rId6"/>
    <p:sldId id="281" r:id="rId7"/>
    <p:sldId id="282" r:id="rId8"/>
    <p:sldId id="283" r:id="rId9"/>
    <p:sldId id="273" r:id="rId10"/>
    <p:sldId id="274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73147" autoAdjust="0"/>
  </p:normalViewPr>
  <p:slideViewPr>
    <p:cSldViewPr snapToGrid="0">
      <p:cViewPr varScale="1">
        <p:scale>
          <a:sx n="66" d="100"/>
          <a:sy n="66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298C0E-C72D-4E14-B3FA-D80BA3DE73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2906D-1FF4-4CC6-BAF7-9E8EB6042B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4CAF2-6553-4878-BE19-6E39CC3A382B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2AAA4-A33F-4FFE-9C13-7065E33820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9F2E6-C5D9-4EA2-848E-67E893D6AC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D6C25-117A-4746-ACA5-AFD82E016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20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6C0-2F51-443C-9C34-31F1D12D7722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F1CD7-E2BE-4A67-8207-E60D11195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2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Apellationen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Crémant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Bourgogne skapades 1975 och gäller enbart mousserande viner. Odlingarna upptar cirka 550 hektar. Tillåtna druvsorter är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aligoté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chardonnay,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gamay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pinot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noir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Clotilde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Davenne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driver egen verksamhet på egendomen Les Temps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Perdus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belägen i byn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Prehy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Chablis. Hon arbetade tidigare som vinmakare hos producenten Jean-Marc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Brocard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18 år.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Druvorna till detta vin kommer från vingårdar belägna i Chablis och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Epineuil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Jordmånen är kalkrik lerjord.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Vinet är gjort enligt traditionell metod, vilket innebär att det fått sina bubblor via en andra jäsning på flaska. 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Enligt lag ska 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crémant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legat minst nio månader på sin jästfällning innan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degorgering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Karta: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shop.winefolly.com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burgundy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-region-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-poster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v-S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Doft: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Nyanserad doft med inslag av gula äpplen, rostat bröd, honung, nougat och citrus.</a:t>
            </a:r>
            <a:br>
              <a:rPr lang="sv-S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Smak: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Fruktig, nyanserad, mycket frisk smak med inslag av gröna äpplen, kex, fransk nougat och grapefrukt.</a:t>
            </a:r>
          </a:p>
          <a:p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75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Crémant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Loire fick appellationsstatus 1975 och utgörs för närvarande av cirka 500 hektar vingårdsmark i distrikten Anjou,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Saumur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Touraine.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Langlois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-Chateau grundades 1885 av Edouard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Langlois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Jeanne Chateau. Idag drivs företaget, som ägs av champagnehuset Bollinger, av Michel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Villedey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Egendomen omfattar 65 hektar vinodlingar i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Saumur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samt mindre odlingar i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Sancerre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Muscadet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Förutom mousserande viner producerar man också både vita och röda stilla viner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Vinet är gjort enligt traditionell metod, vilket innebär att det fått sina bubblor via en andra jäsning på flaska. 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Enligt lag ska 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crémant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legat minst nio månader på sin jästfällning innan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degorgering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Karta: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shop.winefolly.com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loire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valley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-region-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-poster</a:t>
            </a:r>
          </a:p>
          <a:p>
            <a:endParaRPr lang="sv-S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Doft: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Ungdomlig, fruktig doft med inslag av päron, mineral, gröna äpplen och citrus.</a:t>
            </a:r>
            <a:br>
              <a:rPr lang="sv-S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Smak: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Fruktig, mycket frisk smak med inslag av gröna äpplen, päron, honung och grapefrukt.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49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Louis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Bouillot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grundades 1877 i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Nuits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-Georges. Idag ägs företaget av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Boisset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-gruppen.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Jordmånen är sandblandad lera och vit kalksten.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Vinet är gjort enligt traditionell metod, vilket innebär att det fått sina bubblor via en andra jäsning på flaska.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Enligt lag ska 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crémant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legat minst nio månader på sin jästfällning innan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degorgering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Detta vin har lagrats 15 månader på sin jästfällning.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Karta: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shop.winefolly.com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burgundy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-region-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-poster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Doft: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 doft med inslag av röda äpplen, kex, persika och grapefrukt.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Smak: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Fruktig, mycket frisk smak med inslag av gula äpplen, kex, persika och grapefrukt.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53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Trentino ligger i södra delen av regionen Trentino-Alto Adige i nordöstra Italien.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Kooperativet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Mezzacorona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grundades 1904 och har idag mer än 1 500 medlemmar.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Vinet är gjort enligt traditionell metod, vilket innebär att det fått sina bubblor via en andra jäsning på flaska.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Vinet har lagrats tre år på sin jästfällning.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Karta: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shop.winefolly.com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/regional-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-regions-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-poster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Doft: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 doft med inslag av gula äpplen, päron, ljust bröd, nougat och citron.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Smak: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 smak med inslag av gula äpplen, päron, honung, ljust bröd, nougat och citrus.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35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Bergkelder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grundades 1967.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Pongrácz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inspsirerad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den ungerska oenologen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Desiderius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Pongrácz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Vinet är gjort enligt traditionell metod. I Sydafrika kallas den traditionella metoden dock för '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Méthode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Classique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Vinet har lagrats cirka två år på sin jästfällning innan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degorgering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Karta: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shop.winefolly.com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/regional-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-regions-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-poster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Doft: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 doft med inslag av gula äpplen, choklad, kex och citrus.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Smak: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 smak med inslag av gula äpplen, kex, honung och apelsin.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49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en benämning på spanskt mousserande vin gjort enligt den traditionella metoden. Det finns ett flertal vinområden i Spanien som får göra mousserande vin under namnet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Detta vin har sitt ursprung i Katalonien, där nästan all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produceras.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Celler Privat grundades av oenologen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Josep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Maria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Pujol-Busquets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ligger i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Castellvi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Marca,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Penedés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Egendomen omfattar 73 hektar ekologiskt odlade vingårdar och drivs idag av vinmakaren Elisabet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Figueras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Druvorna till detta vin kommer från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Finca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Almirall de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Puigdespi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ligger i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Castellvi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Marca,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Penedés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Enligt lag ska 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legat minst nio månader på sin jästfällning innan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degorgering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legat mer än 15 månader på sin jästfällning får skriva ut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reserva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etiketten.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Karta: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shop.winefolly.com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/regional-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spain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-regions-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-poster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Doft: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 doft med inslag av päron, gröna äpplen, lime, kex och gummi.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Smak: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Fruktig, mycket frisk smak med inslag av gröna äpplen, lime, örter, kex och mineral.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8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A881BB7-DBFB-4381-B53A-E8EB96266EFC}"/>
              </a:ext>
            </a:extLst>
          </p:cNvPr>
          <p:cNvSpPr/>
          <p:nvPr userDrawn="1"/>
        </p:nvSpPr>
        <p:spPr>
          <a:xfrm>
            <a:off x="0" y="3429000"/>
            <a:ext cx="12230100" cy="21461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3050" y="4876887"/>
            <a:ext cx="9144000" cy="479198"/>
          </a:xfrm>
        </p:spPr>
        <p:txBody>
          <a:bodyPr/>
          <a:lstStyle>
            <a:lvl1pPr marL="0" indent="0" algn="ctr">
              <a:buNone/>
              <a:defRPr sz="4000" b="0" cap="all" spc="2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3050" y="4360180"/>
            <a:ext cx="9144000" cy="47919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2800" cap="none" spc="2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78502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78502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078502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9AD7BFC-1222-46E9-A0C9-BE39BA3AAD9F}"/>
              </a:ext>
            </a:extLst>
          </p:cNvPr>
          <p:cNvSpPr/>
          <p:nvPr userDrawn="1"/>
        </p:nvSpPr>
        <p:spPr>
          <a:xfrm>
            <a:off x="171449" y="-323166"/>
            <a:ext cx="110394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/>
            </a:pPr>
            <a:r>
              <a:rPr lang="sv-SE" sz="1050" dirty="0">
                <a:solidFill>
                  <a:schemeClr val="tx1"/>
                </a:solidFill>
              </a:rPr>
              <a:t>Gör så här för att byta bild - Högerklicka på bakgrunden och välj Formatera Bakgrund – Välj Bild eller struktur – välj Bildkälla, Infoga – Välj önskad bild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B20405F-AEE2-43B3-9FC7-8BB211735A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Bildreferens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49534"/>
            <a:ext cx="3860183" cy="8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ind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82270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62686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3794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mindre Hög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011687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1815847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3284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rgad platta, Rubrik och mind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396F7D7-CC63-4891-88F0-FDA9F4E6A0DD}"/>
              </a:ext>
            </a:extLst>
          </p:cNvPr>
          <p:cNvSpPr/>
          <p:nvPr userDrawn="1"/>
        </p:nvSpPr>
        <p:spPr>
          <a:xfrm>
            <a:off x="-1" y="0"/>
            <a:ext cx="226863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139995-6B95-41C5-ADFE-011D02D2E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1279406"/>
            <a:ext cx="1960602" cy="3432508"/>
          </a:xfrm>
        </p:spPr>
        <p:txBody>
          <a:bodyPr/>
          <a:lstStyle>
            <a:lvl1pPr marL="180975" indent="-1809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358775" indent="-228600">
              <a:defRPr sz="1800"/>
            </a:lvl2pPr>
            <a:lvl3pPr marL="625475" indent="-228600">
              <a:defRPr sz="1600"/>
            </a:lvl3pPr>
            <a:lvl4pPr marL="890588" indent="-228600">
              <a:defRPr sz="1400"/>
            </a:lvl4pPr>
            <a:lvl5pPr marL="1168400" indent="-228600"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90BC93-5576-40C6-B699-D11C99FD0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3533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2858575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ärgad platta, Bild Rubrik och mind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396F7D7-CC63-4891-88F0-FDA9F4E6A0DD}"/>
              </a:ext>
            </a:extLst>
          </p:cNvPr>
          <p:cNvSpPr/>
          <p:nvPr userDrawn="1"/>
        </p:nvSpPr>
        <p:spPr>
          <a:xfrm>
            <a:off x="-1" y="0"/>
            <a:ext cx="226863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139995-6B95-41C5-ADFE-011D02D2E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1279406"/>
            <a:ext cx="1960602" cy="343250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130175" indent="0">
              <a:buNone/>
              <a:defRPr sz="1800">
                <a:solidFill>
                  <a:schemeClr val="bg1"/>
                </a:solidFill>
              </a:defRPr>
            </a:lvl2pPr>
            <a:lvl3pPr marL="396875" indent="0">
              <a:buNone/>
              <a:defRPr sz="1600">
                <a:solidFill>
                  <a:schemeClr val="bg1"/>
                </a:solidFill>
              </a:defRPr>
            </a:lvl3pPr>
            <a:lvl4pPr marL="661988" indent="0">
              <a:buNone/>
              <a:defRPr sz="1400">
                <a:solidFill>
                  <a:schemeClr val="bg1"/>
                </a:solidFill>
              </a:defRPr>
            </a:lvl4pPr>
            <a:lvl5pPr marL="939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90BC93-5576-40C6-B699-D11C99FD0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3533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</a:lstStyle>
          <a:p>
            <a:pPr lvl="0"/>
            <a:r>
              <a:rPr lang="sv-SE" dirty="0"/>
              <a:t>Bildreferens</a:t>
            </a:r>
          </a:p>
        </p:txBody>
      </p:sp>
      <p:sp>
        <p:nvSpPr>
          <p:cNvPr id="9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8638" y="0"/>
            <a:ext cx="9923362" cy="630838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48422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ällens viner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517A74E-467F-4389-81F2-7AFD17F5FF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164466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  <a:solidFill>
            <a:schemeClr val="accent1">
              <a:alpha val="69804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8B7A99FE-7CB3-468E-9FB8-0EFE11CB14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2568" y="1268413"/>
            <a:ext cx="9086249" cy="5170646"/>
          </a:xfrm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lnSpc>
                <a:spcPct val="90000"/>
              </a:lnSpc>
              <a:spcBef>
                <a:spcPts val="1000"/>
              </a:spcBef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lnSpc>
                <a:spcPct val="9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lnSpc>
                <a:spcPct val="90000"/>
              </a:lnSpc>
              <a:spcBef>
                <a:spcPts val="1000"/>
              </a:spcBef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lnSpc>
                <a:spcPct val="90000"/>
              </a:lnSpc>
              <a:spcBef>
                <a:spcPts val="1000"/>
              </a:spcBef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48CA84-BB7F-46F3-90D6-BA9FE29DD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3533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/>
              <a:t>Bildreferens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31425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ällens viner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  <a:solidFill>
            <a:schemeClr val="accent1">
              <a:alpha val="69804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8B7A99FE-7CB3-468E-9FB8-0EFE11CB14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7014" y="1268413"/>
            <a:ext cx="11126786" cy="5170646"/>
          </a:xfrm>
        </p:spPr>
        <p:txBody>
          <a:bodyPr/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lang="sv-SE" sz="20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lnSpc>
                <a:spcPct val="90000"/>
              </a:lnSpc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lnSpc>
                <a:spcPct val="90000"/>
              </a:lnSpc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lnSpc>
                <a:spcPct val="90000"/>
              </a:lnSpc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lnSpc>
                <a:spcPct val="90000"/>
              </a:lnSpc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marL="457200" lvl="0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Redigera format för bakgrundstext</a:t>
            </a:r>
          </a:p>
          <a:p>
            <a:pPr marL="457200" lvl="1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Nivå två</a:t>
            </a:r>
          </a:p>
          <a:p>
            <a:pPr marL="457200" lvl="2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Nivå tre</a:t>
            </a:r>
          </a:p>
          <a:p>
            <a:pPr marL="457200" lvl="3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Nivå fyra</a:t>
            </a:r>
          </a:p>
          <a:p>
            <a:pPr marL="457200" lvl="4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31789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A881BB7-DBFB-4381-B53A-E8EB96266EFC}"/>
              </a:ext>
            </a:extLst>
          </p:cNvPr>
          <p:cNvSpPr/>
          <p:nvPr userDrawn="1"/>
        </p:nvSpPr>
        <p:spPr>
          <a:xfrm>
            <a:off x="0" y="3429000"/>
            <a:ext cx="12243353" cy="178135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934956"/>
            <a:ext cx="12169047" cy="769441"/>
          </a:xfrm>
        </p:spPr>
        <p:txBody>
          <a:bodyPr anchor="ctr" anchorCtr="0"/>
          <a:lstStyle>
            <a:lvl1pPr marL="0" indent="0" algn="ctr">
              <a:buNone/>
              <a:defRPr sz="4400" b="0" cap="all" spc="2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78502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78502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078502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9AD7BFC-1222-46E9-A0C9-BE39BA3AAD9F}"/>
              </a:ext>
            </a:extLst>
          </p:cNvPr>
          <p:cNvSpPr/>
          <p:nvPr userDrawn="1"/>
        </p:nvSpPr>
        <p:spPr>
          <a:xfrm>
            <a:off x="171449" y="-323166"/>
            <a:ext cx="110394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/>
            </a:pPr>
            <a:r>
              <a:rPr lang="sv-SE" sz="1050" dirty="0">
                <a:solidFill>
                  <a:schemeClr val="tx1"/>
                </a:solidFill>
              </a:rPr>
              <a:t>Gör så här för att byta bild - Högerklicka på bakgrunden och välj Formatera Bakgrund – Välj Bild eller struktur – välj Bildkälla, Infoga – Välj önskad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8B6FD0-89A8-4F82-92DF-DD168DD7D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13879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6747204" cy="5355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13" y="7131854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3" y="7131854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7131854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13" y="1822701"/>
            <a:ext cx="6192837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2626861"/>
            <a:ext cx="11126787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263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 utfallande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82270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62686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4186"/>
            <a:ext cx="6096003" cy="686218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484123-D344-4146-98CE-A2F1F171AB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300" y="6577013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 utfallande bild och Hög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01101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181517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4186"/>
            <a:ext cx="6096003" cy="686218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484123-D344-4146-98CE-A2F1F171AB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300" y="6577013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32708094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82270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62686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260726"/>
            <a:ext cx="5868988" cy="50832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CB6342-BAD4-4815-8460-FF4775EE1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3172341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 bild och Hög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011687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1815847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260726"/>
            <a:ext cx="5868988" cy="50832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CB6342-BAD4-4815-8460-FF4775EE1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19935157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 dubbel bild och Hög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13" y="1011687"/>
            <a:ext cx="11126787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808162"/>
            <a:ext cx="5868988" cy="45357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CB6342-BAD4-4815-8460-FF4775EE1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  <p:sp>
        <p:nvSpPr>
          <p:cNvPr id="11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12" y="1808161"/>
            <a:ext cx="5030788" cy="45357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E1CB6342-BAD4-4815-8460-FF4775EE16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4599" y="6577013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2328903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 mindre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82270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62686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260726"/>
            <a:ext cx="4348800" cy="50832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B5B296-7FE0-4E0A-BDC9-F8A685161A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  <a:lvl2pPr marL="457200" indent="0">
              <a:buNone/>
              <a:defRPr sz="1000" i="1"/>
            </a:lvl2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3273289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 mindre bild och Högre 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011687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1815847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260726"/>
            <a:ext cx="4348800" cy="50832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B5B296-7FE0-4E0A-BDC9-F8A685161A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  <a:lvl2pPr marL="457200" indent="0">
              <a:buNone/>
              <a:defRPr sz="1000" i="1"/>
            </a:lvl2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37035567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227" y="6231720"/>
            <a:ext cx="354734" cy="591223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6747204" cy="535531"/>
          </a:xfrm>
          <a:prstGeom prst="rect">
            <a:avLst/>
          </a:prstGeom>
          <a:solidFill>
            <a:schemeClr val="accent1">
              <a:alpha val="69804"/>
            </a:schemeClr>
          </a:solidFill>
        </p:spPr>
        <p:txBody>
          <a:bodyPr wrap="none" lIns="216000" rtlCol="0">
            <a:spAutoFit/>
          </a:bodyPr>
          <a:lstStyle/>
          <a:p>
            <a:pPr marL="0" lvl="0"/>
            <a:r>
              <a:rPr lang="sv-SE" dirty="0"/>
              <a:t>Klicka här för att ändra mall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3" y="1825625"/>
            <a:ext cx="1112678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613" y="7185368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3CD0-842C-4BCD-83D3-BB78B185EE38}" type="datetimeFigureOut">
              <a:rPr lang="sv-SE" smtClean="0"/>
              <a:t>2021-08-30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7185368"/>
            <a:ext cx="41148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7185368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6" r:id="rId4"/>
    <p:sldLayoutId id="2147483659" r:id="rId5"/>
    <p:sldLayoutId id="2147483667" r:id="rId6"/>
    <p:sldLayoutId id="2147483671" r:id="rId7"/>
    <p:sldLayoutId id="2147483660" r:id="rId8"/>
    <p:sldLayoutId id="2147483668" r:id="rId9"/>
    <p:sldLayoutId id="2147483661" r:id="rId10"/>
    <p:sldLayoutId id="2147483669" r:id="rId11"/>
    <p:sldLayoutId id="2147483662" r:id="rId12"/>
    <p:sldLayoutId id="2147483670" r:id="rId13"/>
    <p:sldLayoutId id="2147483664" r:id="rId14"/>
    <p:sldLayoutId id="2147483665" r:id="rId15"/>
    <p:sldLayoutId id="2147483663" r:id="rId16"/>
    <p:sldLayoutId id="2147483654" r:id="rId17"/>
    <p:sldLayoutId id="214748365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3200" b="0" kern="1200" cap="all" spc="200" baseline="0">
          <a:solidFill>
            <a:schemeClr val="bg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pos="4044" userDrawn="1">
          <p15:clr>
            <a:srgbClr val="F26B43"/>
          </p15:clr>
        </p15:guide>
        <p15:guide id="3" orient="horz" pos="1638" userDrawn="1">
          <p15:clr>
            <a:srgbClr val="F26B43"/>
          </p15:clr>
        </p15:guide>
        <p15:guide id="4" pos="143" userDrawn="1">
          <p15:clr>
            <a:srgbClr val="F26B43"/>
          </p15:clr>
        </p15:guide>
        <p15:guide id="5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https://product-cdn.systembolaget.se/productimages/441755/441755_800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https://product-cdn.systembolaget.se/productimages/42360/42360_800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https://product-cdn.systembolaget.se/productimages/9349/9349_800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https://product-cdn.systembolaget.se/productimages/10534/10534_800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https://product-cdn.systembolaget.se/productimages/812448/812448_800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A8E9A9C-C65E-40CB-A240-08777DD27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Årets Bästa vin: Mousserande 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F74555-701A-4F2E-9678-6B8A20E285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[Sektion], [Datum]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9475D4-607D-47BD-8BE5-084DAD2A9F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Photo by Andrew Taylor from </a:t>
            </a:r>
            <a:r>
              <a:rPr lang="en-US" dirty="0" err="1"/>
              <a:t>Pexels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8ECCE49-8047-4923-BDD6-E0E8BAF6D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34" y="2155256"/>
            <a:ext cx="2475232" cy="2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7844877" cy="535531"/>
          </a:xfrm>
        </p:spPr>
        <p:txBody>
          <a:bodyPr/>
          <a:lstStyle/>
          <a:p>
            <a:r>
              <a:rPr lang="sv-SE" dirty="0" err="1"/>
              <a:t>Brut</a:t>
            </a:r>
            <a:r>
              <a:rPr lang="sv-SE" dirty="0"/>
              <a:t> extra </a:t>
            </a:r>
            <a:r>
              <a:rPr lang="sv-SE" dirty="0" err="1"/>
              <a:t>crémant</a:t>
            </a:r>
            <a:r>
              <a:rPr lang="sv-SE" dirty="0"/>
              <a:t> de bourgogne</a:t>
            </a:r>
          </a:p>
        </p:txBody>
      </p:sp>
      <p:pic>
        <p:nvPicPr>
          <p:cNvPr id="10244" name="Picture 4" descr="Clotilde Davenne Brut Extra Crémant de Bourgogne">
            <a:extLst>
              <a:ext uri="{FF2B5EF4-FFF2-40B4-BE49-F238E27FC236}">
                <a16:creationId xmlns:a16="http://schemas.microsoft.com/office/drawing/2014/main" id="{9EAA88EB-62F2-0349-892D-EF4408E3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92" y="817220"/>
            <a:ext cx="2764458" cy="55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 err="1"/>
              <a:t>Clotilde</a:t>
            </a:r>
            <a:r>
              <a:rPr lang="sv-SE" b="1" dirty="0"/>
              <a:t> </a:t>
            </a:r>
            <a:r>
              <a:rPr lang="sv-SE" b="1" dirty="0" err="1"/>
              <a:t>Davenne</a:t>
            </a:r>
            <a:endParaRPr lang="sv-SE" b="1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NV </a:t>
            </a:r>
          </a:p>
          <a:p>
            <a:pPr marL="0" indent="0">
              <a:buNone/>
            </a:pPr>
            <a:r>
              <a:rPr lang="sv-SE" sz="1800" b="1" dirty="0"/>
              <a:t>Råvaror: </a:t>
            </a:r>
            <a:r>
              <a:rPr lang="sv-SE" sz="1800" dirty="0"/>
              <a:t>60 % </a:t>
            </a:r>
            <a:r>
              <a:rPr lang="sv-SE" sz="1800" dirty="0" err="1"/>
              <a:t>pinot</a:t>
            </a:r>
            <a:r>
              <a:rPr lang="sv-SE" sz="1800" dirty="0"/>
              <a:t> </a:t>
            </a:r>
            <a:r>
              <a:rPr lang="sv-SE" sz="1800" dirty="0" err="1"/>
              <a:t>noir</a:t>
            </a:r>
            <a:r>
              <a:rPr lang="sv-SE" sz="1800" dirty="0"/>
              <a:t>, 40 % chardonnay</a:t>
            </a:r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 err="1"/>
              <a:t>Crémant</a:t>
            </a:r>
            <a:r>
              <a:rPr lang="sv-SE" sz="1800" dirty="0"/>
              <a:t> de Bourgogne </a:t>
            </a:r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12 %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Mindre än 3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7725 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150 kr</a:t>
            </a:r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96713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5182545" cy="535531"/>
          </a:xfrm>
        </p:spPr>
        <p:txBody>
          <a:bodyPr/>
          <a:lstStyle/>
          <a:p>
            <a:r>
              <a:rPr lang="sv-SE" dirty="0" err="1"/>
              <a:t>crémant</a:t>
            </a:r>
            <a:r>
              <a:rPr lang="sv-SE" dirty="0"/>
              <a:t> de </a:t>
            </a:r>
            <a:r>
              <a:rPr lang="sv-SE" dirty="0" err="1"/>
              <a:t>loire</a:t>
            </a:r>
            <a:r>
              <a:rPr lang="sv-SE" dirty="0"/>
              <a:t> </a:t>
            </a:r>
            <a:r>
              <a:rPr lang="sv-SE" dirty="0" err="1"/>
              <a:t>brut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 err="1"/>
              <a:t>Langlois</a:t>
            </a:r>
            <a:r>
              <a:rPr lang="sv-SE" b="1" dirty="0"/>
              <a:t>-Chateau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NV </a:t>
            </a:r>
          </a:p>
          <a:p>
            <a:pPr marL="0" indent="0">
              <a:buNone/>
            </a:pPr>
            <a:r>
              <a:rPr lang="sv-SE" sz="1800" b="1" dirty="0"/>
              <a:t>Råvaror: </a:t>
            </a:r>
            <a:r>
              <a:rPr lang="sv-SE" sz="1800" dirty="0"/>
              <a:t>60 % </a:t>
            </a:r>
            <a:r>
              <a:rPr lang="sv-SE" sz="1800" dirty="0" err="1"/>
              <a:t>chenin</a:t>
            </a:r>
            <a:r>
              <a:rPr lang="sv-SE" sz="1800" dirty="0"/>
              <a:t> </a:t>
            </a:r>
            <a:r>
              <a:rPr lang="sv-SE" sz="1800" dirty="0" err="1"/>
              <a:t>blanc</a:t>
            </a:r>
            <a:r>
              <a:rPr lang="sv-SE" sz="1800" dirty="0"/>
              <a:t>, 20 % chardonnay, 20 % </a:t>
            </a:r>
            <a:r>
              <a:rPr lang="sv-SE" sz="1800" dirty="0" err="1"/>
              <a:t>cabernet</a:t>
            </a:r>
            <a:r>
              <a:rPr lang="sv-SE" sz="1800" dirty="0"/>
              <a:t> franc</a:t>
            </a:r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 err="1"/>
              <a:t>Crémant</a:t>
            </a:r>
            <a:r>
              <a:rPr lang="sv-SE" sz="1800" dirty="0"/>
              <a:t> de Loire </a:t>
            </a:r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12,5 %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12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7404 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149 kr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6" name="Bildobjekt 2" descr="Produktbild för Langlois Crémant de Loire Brut">
            <a:extLst>
              <a:ext uri="{FF2B5EF4-FFF2-40B4-BE49-F238E27FC236}">
                <a16:creationId xmlns:a16="http://schemas.microsoft.com/office/drawing/2014/main" id="{71BFE090-57E1-5549-9A57-999544B6D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10" y="1020080"/>
            <a:ext cx="1889300" cy="52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61A54C9-28A5-F54E-8A92-883111A98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7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6500214" cy="535531"/>
          </a:xfrm>
        </p:spPr>
        <p:txBody>
          <a:bodyPr/>
          <a:lstStyle/>
          <a:p>
            <a:r>
              <a:rPr lang="sv-SE" dirty="0" err="1"/>
              <a:t>crémant</a:t>
            </a:r>
            <a:r>
              <a:rPr lang="sv-SE" dirty="0"/>
              <a:t> de Bourgogne </a:t>
            </a:r>
            <a:r>
              <a:rPr lang="sv-SE" dirty="0" err="1"/>
              <a:t>brut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/>
              <a:t>Louis </a:t>
            </a:r>
            <a:r>
              <a:rPr lang="sv-SE" b="1" dirty="0" err="1"/>
              <a:t>Bouillot</a:t>
            </a:r>
            <a:endParaRPr lang="sv-SE" b="1" dirty="0"/>
          </a:p>
        </p:txBody>
      </p:sp>
      <p:pic>
        <p:nvPicPr>
          <p:cNvPr id="3073" name="Bildobjekt 3" descr="Produktbild för Louis Bouillot Crémant de Bourgogne Brut">
            <a:extLst>
              <a:ext uri="{FF2B5EF4-FFF2-40B4-BE49-F238E27FC236}">
                <a16:creationId xmlns:a16="http://schemas.microsoft.com/office/drawing/2014/main" id="{7309026F-CECC-E34A-8FBB-213986835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01" y="1226939"/>
            <a:ext cx="1304409" cy="49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NV </a:t>
            </a:r>
          </a:p>
          <a:p>
            <a:pPr marL="0" indent="0">
              <a:buNone/>
            </a:pPr>
            <a:r>
              <a:rPr lang="sv-SE" sz="1800" b="1" dirty="0"/>
              <a:t>Råvaror: </a:t>
            </a:r>
            <a:r>
              <a:rPr lang="sv-SE" sz="1800" dirty="0"/>
              <a:t>60 % </a:t>
            </a:r>
            <a:r>
              <a:rPr lang="sv-SE" sz="1800" dirty="0" err="1"/>
              <a:t>pinot</a:t>
            </a:r>
            <a:r>
              <a:rPr lang="sv-SE" sz="1800" dirty="0"/>
              <a:t> </a:t>
            </a:r>
            <a:r>
              <a:rPr lang="sv-SE" sz="1800" dirty="0" err="1"/>
              <a:t>noir</a:t>
            </a:r>
            <a:r>
              <a:rPr lang="sv-SE" sz="1800" dirty="0"/>
              <a:t>, 35 % chardonnay,</a:t>
            </a:r>
            <a:br>
              <a:rPr lang="sv-SE" sz="1800" dirty="0"/>
            </a:br>
            <a:r>
              <a:rPr lang="sv-SE" sz="1800" dirty="0"/>
              <a:t>5 % </a:t>
            </a:r>
            <a:r>
              <a:rPr lang="sv-SE" sz="1800" dirty="0" err="1"/>
              <a:t>aligoté</a:t>
            </a:r>
            <a:r>
              <a:rPr lang="sv-SE" sz="1800" dirty="0"/>
              <a:t> och </a:t>
            </a:r>
            <a:r>
              <a:rPr lang="sv-SE" sz="1800" dirty="0" err="1"/>
              <a:t>gamay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 err="1"/>
              <a:t>Crémant</a:t>
            </a:r>
            <a:r>
              <a:rPr lang="sv-SE" sz="1800" dirty="0"/>
              <a:t> de Bourgogne </a:t>
            </a:r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12 %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8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7688 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129 kr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1A54C9-28A5-F54E-8A92-883111A98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CCFC6F4-8087-1046-ADAC-994F7688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08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4588858" cy="535531"/>
          </a:xfrm>
        </p:spPr>
        <p:txBody>
          <a:bodyPr/>
          <a:lstStyle/>
          <a:p>
            <a:r>
              <a:rPr lang="sv-SE" dirty="0" err="1"/>
              <a:t>Rotari</a:t>
            </a:r>
            <a:r>
              <a:rPr lang="sv-SE" dirty="0"/>
              <a:t> </a:t>
            </a:r>
            <a:r>
              <a:rPr lang="sv-SE" dirty="0" err="1"/>
              <a:t>Brut</a:t>
            </a:r>
            <a:r>
              <a:rPr lang="sv-SE" dirty="0"/>
              <a:t> </a:t>
            </a:r>
            <a:r>
              <a:rPr lang="sv-SE" dirty="0" err="1"/>
              <a:t>riserva</a:t>
            </a:r>
            <a:endParaRPr lang="sv-SE" dirty="0"/>
          </a:p>
        </p:txBody>
      </p:sp>
      <p:pic>
        <p:nvPicPr>
          <p:cNvPr id="5121" name="Bildobjekt 4" descr="Produktbild för Rotari Brut Riserva, 2015">
            <a:extLst>
              <a:ext uri="{FF2B5EF4-FFF2-40B4-BE49-F238E27FC236}">
                <a16:creationId xmlns:a16="http://schemas.microsoft.com/office/drawing/2014/main" id="{B66D16E8-63F2-574C-A114-BE5A3BC4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22" y="1226938"/>
            <a:ext cx="1354688" cy="49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 err="1"/>
              <a:t>Mezzacorona</a:t>
            </a:r>
            <a:endParaRPr lang="sv-SE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EC96D9-033C-C843-8301-55BFBE211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2015 </a:t>
            </a:r>
          </a:p>
          <a:p>
            <a:pPr marL="0" indent="0">
              <a:buNone/>
            </a:pPr>
            <a:r>
              <a:rPr lang="sv-SE" sz="1800" b="1" dirty="0"/>
              <a:t>Råvaror: </a:t>
            </a:r>
            <a:r>
              <a:rPr lang="sv-SE" sz="1800" dirty="0"/>
              <a:t>100 % chardonnay </a:t>
            </a:r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/>
              <a:t>Trentino-Alto Adige, Trentino</a:t>
            </a:r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12,5 %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6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7567 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129 kr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1A54C9-28A5-F54E-8A92-883111A98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CCFC6F4-8087-1046-ADAC-994F7688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61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Bildobjekt 5" descr="Produktbild för Pongrácz Brut">
            <a:extLst>
              <a:ext uri="{FF2B5EF4-FFF2-40B4-BE49-F238E27FC236}">
                <a16:creationId xmlns:a16="http://schemas.microsoft.com/office/drawing/2014/main" id="{F3B5B266-F202-3E40-9B66-188352E09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22" y="1226938"/>
            <a:ext cx="1578318" cy="49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3561332" cy="535531"/>
          </a:xfrm>
        </p:spPr>
        <p:txBody>
          <a:bodyPr/>
          <a:lstStyle/>
          <a:p>
            <a:r>
              <a:rPr lang="sv-SE" dirty="0" err="1"/>
              <a:t>pongrácz</a:t>
            </a:r>
            <a:r>
              <a:rPr lang="sv-SE" dirty="0"/>
              <a:t> </a:t>
            </a:r>
            <a:r>
              <a:rPr lang="sv-SE" dirty="0" err="1"/>
              <a:t>Brut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 err="1"/>
              <a:t>Bergkelder</a:t>
            </a:r>
            <a:endParaRPr lang="sv-SE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EC96D9-033C-C843-8301-55BFBE211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NV </a:t>
            </a:r>
          </a:p>
          <a:p>
            <a:pPr marL="0" indent="0">
              <a:buNone/>
            </a:pPr>
            <a:r>
              <a:rPr lang="sv-SE" sz="1800" b="1" dirty="0"/>
              <a:t>Råvaror: </a:t>
            </a:r>
            <a:r>
              <a:rPr lang="sv-SE" sz="1800" dirty="0"/>
              <a:t>63 % </a:t>
            </a:r>
            <a:r>
              <a:rPr lang="sv-SE" sz="1800" dirty="0" err="1"/>
              <a:t>pinot</a:t>
            </a:r>
            <a:r>
              <a:rPr lang="sv-SE" sz="1800" dirty="0"/>
              <a:t> </a:t>
            </a:r>
            <a:r>
              <a:rPr lang="sv-SE" sz="1800" dirty="0" err="1"/>
              <a:t>noir</a:t>
            </a:r>
            <a:r>
              <a:rPr lang="sv-SE" sz="1800" dirty="0"/>
              <a:t>, 37 % chardonnay </a:t>
            </a:r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/>
              <a:t>Western Cape</a:t>
            </a:r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12 %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4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7628 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129 kr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1A54C9-28A5-F54E-8A92-883111A98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CCFC6F4-8087-1046-ADAC-994F7688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3F1A695-4F9D-0C48-A1B6-8FD0414A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451" y="1932616"/>
            <a:ext cx="289000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65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Bildobjekt 6" descr="Produktbild för Privat Brut Nature Reserva, 2018">
            <a:extLst>
              <a:ext uri="{FF2B5EF4-FFF2-40B4-BE49-F238E27FC236}">
                <a16:creationId xmlns:a16="http://schemas.microsoft.com/office/drawing/2014/main" id="{B798B6CC-6691-D14C-9CB5-4553BC8FD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19" y="1226937"/>
            <a:ext cx="1314291" cy="49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4834117" cy="535531"/>
          </a:xfrm>
        </p:spPr>
        <p:txBody>
          <a:bodyPr/>
          <a:lstStyle/>
          <a:p>
            <a:r>
              <a:rPr lang="sv-SE" dirty="0" err="1"/>
              <a:t>Brut</a:t>
            </a:r>
            <a:r>
              <a:rPr lang="sv-SE" dirty="0"/>
              <a:t> </a:t>
            </a:r>
            <a:r>
              <a:rPr lang="sv-SE" dirty="0" err="1"/>
              <a:t>nature</a:t>
            </a:r>
            <a:r>
              <a:rPr lang="sv-SE" dirty="0"/>
              <a:t> </a:t>
            </a:r>
            <a:r>
              <a:rPr lang="sv-SE" dirty="0" err="1"/>
              <a:t>reserva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/>
              <a:t>Celler Privat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EC96D9-033C-C843-8301-55BFBE211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2018 </a:t>
            </a:r>
          </a:p>
          <a:p>
            <a:pPr marL="0" indent="0">
              <a:buNone/>
            </a:pPr>
            <a:r>
              <a:rPr lang="sv-SE" sz="1800" b="1" dirty="0"/>
              <a:t>Råvaror: </a:t>
            </a:r>
            <a:r>
              <a:rPr lang="sv-SE" sz="1800" dirty="0"/>
              <a:t>45 % </a:t>
            </a:r>
            <a:r>
              <a:rPr lang="sv-SE" sz="1800" dirty="0" err="1"/>
              <a:t>pansa-blanca</a:t>
            </a:r>
            <a:r>
              <a:rPr lang="sv-SE" sz="1800" dirty="0"/>
              <a:t> (</a:t>
            </a:r>
            <a:r>
              <a:rPr lang="sv-SE" sz="1800" dirty="0" err="1"/>
              <a:t>xarel</a:t>
            </a:r>
            <a:r>
              <a:rPr lang="sv-SE" sz="1800" dirty="0"/>
              <a:t>-lo), 20 % </a:t>
            </a:r>
            <a:r>
              <a:rPr lang="sv-SE" sz="1800" dirty="0" err="1"/>
              <a:t>macabeo</a:t>
            </a:r>
            <a:r>
              <a:rPr lang="sv-SE" sz="1800" dirty="0"/>
              <a:t>, 20 % </a:t>
            </a:r>
            <a:r>
              <a:rPr lang="sv-SE" sz="1800" dirty="0" err="1"/>
              <a:t>parellada</a:t>
            </a:r>
            <a:r>
              <a:rPr lang="sv-SE" sz="1800" dirty="0"/>
              <a:t>, </a:t>
            </a:r>
            <a:r>
              <a:rPr lang="sv-SE" sz="1800"/>
              <a:t>15 % chardonnay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 err="1"/>
              <a:t>Cava</a:t>
            </a:r>
            <a:r>
              <a:rPr lang="sv-SE" sz="1800" dirty="0"/>
              <a:t> </a:t>
            </a:r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12 %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Mindre än 3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7904 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120 kr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1A54C9-28A5-F54E-8A92-883111A98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CCFC6F4-8087-1046-ADAC-994F7688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FDBB3C0-1D03-C540-8A94-95C06ED9066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5906954" y="4378608"/>
            <a:ext cx="311269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3F1A695-4F9D-0C48-A1B6-8FD0414A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451" y="1932616"/>
            <a:ext cx="289000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418930"/>
      </p:ext>
    </p:extLst>
  </p:cSld>
  <p:clrMapOvr>
    <a:masterClrMapping/>
  </p:clrMapOvr>
</p:sld>
</file>

<file path=ppt/theme/theme1.xml><?xml version="1.0" encoding="utf-8"?>
<a:theme xmlns:a="http://schemas.openxmlformats.org/drawingml/2006/main" name="Munskänkarna grundmall">
  <a:themeElements>
    <a:clrScheme name="Munskänkarna_color">
      <a:dk1>
        <a:sysClr val="windowText" lastClr="000000"/>
      </a:dk1>
      <a:lt1>
        <a:sysClr val="window" lastClr="FFFFFF"/>
      </a:lt1>
      <a:dk2>
        <a:srgbClr val="000033"/>
      </a:dk2>
      <a:lt2>
        <a:srgbClr val="E7E6E6"/>
      </a:lt2>
      <a:accent1>
        <a:srgbClr val="BE004B"/>
      </a:accent1>
      <a:accent2>
        <a:srgbClr val="F49D9C"/>
      </a:accent2>
      <a:accent3>
        <a:srgbClr val="FF6666"/>
      </a:accent3>
      <a:accent4>
        <a:srgbClr val="669999"/>
      </a:accent4>
      <a:accent5>
        <a:srgbClr val="999966"/>
      </a:accent5>
      <a:accent6>
        <a:srgbClr val="CCCC99"/>
      </a:accent6>
      <a:hlink>
        <a:srgbClr val="660033"/>
      </a:hlink>
      <a:folHlink>
        <a:srgbClr val="000033"/>
      </a:folHlink>
    </a:clrScheme>
    <a:fontScheme name="Munskänkarna_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nskänkarna grundmall Rosa_Ny" id="{37434B1C-0A76-44C0-B160-749B7C75BBB3}" vid="{39B72BDA-EE4D-4ADC-AC5E-C78729A9ABE8}"/>
    </a:ext>
  </a:extLst>
</a:theme>
</file>

<file path=ppt/theme/theme2.xml><?xml version="1.0" encoding="utf-8"?>
<a:theme xmlns:a="http://schemas.openxmlformats.org/drawingml/2006/main" name="Office Theme">
  <a:themeElements>
    <a:clrScheme name="Munskänkarna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4B"/>
      </a:accent1>
      <a:accent2>
        <a:srgbClr val="F49D9C"/>
      </a:accent2>
      <a:accent3>
        <a:srgbClr val="FF6666"/>
      </a:accent3>
      <a:accent4>
        <a:srgbClr val="669999"/>
      </a:accent4>
      <a:accent5>
        <a:srgbClr val="999966"/>
      </a:accent5>
      <a:accent6>
        <a:srgbClr val="CCCC99"/>
      </a:accent6>
      <a:hlink>
        <a:srgbClr val="660033"/>
      </a:hlink>
      <a:folHlink>
        <a:srgbClr val="000033"/>
      </a:folHlink>
    </a:clrScheme>
    <a:fontScheme name="Munskänkarn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nskänkarna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4B"/>
      </a:accent1>
      <a:accent2>
        <a:srgbClr val="F49D9C"/>
      </a:accent2>
      <a:accent3>
        <a:srgbClr val="FF6666"/>
      </a:accent3>
      <a:accent4>
        <a:srgbClr val="669999"/>
      </a:accent4>
      <a:accent5>
        <a:srgbClr val="999966"/>
      </a:accent5>
      <a:accent6>
        <a:srgbClr val="CCCC99"/>
      </a:accent6>
      <a:hlink>
        <a:srgbClr val="660033"/>
      </a:hlink>
      <a:folHlink>
        <a:srgbClr val="000033"/>
      </a:folHlink>
    </a:clrScheme>
    <a:fontScheme name="Munskänkarn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17798c2e-8ec6-411a-92bf-42cada8c536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Munskänkarna grundmall_ny_generell</Template>
  <TotalTime>12</TotalTime>
  <Words>1190</Words>
  <Application>Microsoft Office PowerPoint</Application>
  <PresentationFormat>Bredbild</PresentationFormat>
  <Paragraphs>112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Calibri</vt:lpstr>
      <vt:lpstr>Munskänkarna grundmall</vt:lpstr>
      <vt:lpstr>[Sektion], [Datum]</vt:lpstr>
      <vt:lpstr>Brut extra crémant de bourgogne</vt:lpstr>
      <vt:lpstr>crémant de loire brut</vt:lpstr>
      <vt:lpstr>crémant de Bourgogne brut</vt:lpstr>
      <vt:lpstr>Rotari Brut riserva</vt:lpstr>
      <vt:lpstr>pongrácz Brut</vt:lpstr>
      <vt:lpstr>Brut nature reserva</vt:lpstr>
    </vt:vector>
  </TitlesOfParts>
  <Company>SGIT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förklarande text, presentatör eller datum</dc:title>
  <dc:creator>Åsa Lindelöw</dc:creator>
  <cp:lastModifiedBy>asa</cp:lastModifiedBy>
  <cp:revision>4</cp:revision>
  <dcterms:created xsi:type="dcterms:W3CDTF">2020-12-03T19:07:33Z</dcterms:created>
  <dcterms:modified xsi:type="dcterms:W3CDTF">2021-08-30T13:26:57Z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