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1" r:id="rId5"/>
    <p:sldId id="269" r:id="rId6"/>
    <p:sldId id="270" r:id="rId7"/>
    <p:sldId id="271" r:id="rId8"/>
    <p:sldId id="272" r:id="rId9"/>
    <p:sldId id="278" r:id="rId10"/>
    <p:sldId id="279"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3140" autoAdjust="0"/>
  </p:normalViewPr>
  <p:slideViewPr>
    <p:cSldViewPr snapToGrid="0">
      <p:cViewPr varScale="1">
        <p:scale>
          <a:sx n="90" d="100"/>
          <a:sy n="90" d="100"/>
        </p:scale>
        <p:origin x="1408" y="20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07/02/2025</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Alvarinho</a:t>
            </a:r>
            <a:r>
              <a:rPr lang="sv-SE" sz="1200" b="0" i="0" kern="1200" dirty="0">
                <a:solidFill>
                  <a:schemeClr val="tx1"/>
                </a:solidFill>
                <a:effectLst/>
                <a:latin typeface="+mn-lt"/>
                <a:ea typeface="+mn-ea"/>
                <a:cs typeface="+mn-cs"/>
              </a:rPr>
              <a:t> är identisk med </a:t>
            </a:r>
            <a:r>
              <a:rPr lang="sv-SE" sz="1200" b="0" i="0" kern="1200" dirty="0" err="1">
                <a:solidFill>
                  <a:schemeClr val="tx1"/>
                </a:solidFill>
                <a:effectLst/>
                <a:latin typeface="+mn-lt"/>
                <a:ea typeface="+mn-ea"/>
                <a:cs typeface="+mn-cs"/>
              </a:rPr>
              <a:t>albariño</a:t>
            </a:r>
            <a:r>
              <a:rPr lang="sv-SE" sz="1200" b="0" i="0" kern="1200" dirty="0">
                <a:solidFill>
                  <a:schemeClr val="tx1"/>
                </a:solidFill>
                <a:effectLst/>
                <a:latin typeface="+mn-lt"/>
                <a:ea typeface="+mn-ea"/>
                <a:cs typeface="+mn-cs"/>
              </a:rPr>
              <a:t>, som druvan kallas i Spanien. Druvan anses ha sin hemvist i subregionen </a:t>
            </a:r>
            <a:r>
              <a:rPr lang="sv-SE" sz="1200" b="0" i="0" kern="1200" dirty="0" err="1">
                <a:solidFill>
                  <a:schemeClr val="tx1"/>
                </a:solidFill>
                <a:effectLst/>
                <a:latin typeface="+mn-lt"/>
                <a:ea typeface="+mn-ea"/>
                <a:cs typeface="+mn-cs"/>
              </a:rPr>
              <a:t>Monção</a:t>
            </a:r>
            <a:r>
              <a:rPr lang="sv-SE" sz="1200" b="0" i="0" kern="1200" dirty="0">
                <a:solidFill>
                  <a:schemeClr val="tx1"/>
                </a:solidFill>
                <a:effectLst/>
                <a:latin typeface="+mn-lt"/>
                <a:ea typeface="+mn-ea"/>
                <a:cs typeface="+mn-cs"/>
              </a:rPr>
              <a:t> e </a:t>
            </a:r>
            <a:r>
              <a:rPr lang="sv-SE" sz="1200" b="0" i="0" kern="1200" dirty="0" err="1">
                <a:solidFill>
                  <a:schemeClr val="tx1"/>
                </a:solidFill>
                <a:effectLst/>
                <a:latin typeface="+mn-lt"/>
                <a:ea typeface="+mn-ea"/>
                <a:cs typeface="+mn-cs"/>
              </a:rPr>
              <a:t>Melgaço</a:t>
            </a:r>
            <a:r>
              <a:rPr lang="sv-SE" sz="1200" b="0" i="0" kern="1200" dirty="0">
                <a:solidFill>
                  <a:schemeClr val="tx1"/>
                </a:solidFill>
                <a:effectLst/>
                <a:latin typeface="+mn-lt"/>
                <a:ea typeface="+mn-ea"/>
                <a:cs typeface="+mn-cs"/>
              </a:rPr>
              <a:t> längst i norr i regionen </a:t>
            </a:r>
            <a:r>
              <a:rPr lang="sv-SE" sz="1200" b="0" i="0" kern="1200" dirty="0" err="1">
                <a:solidFill>
                  <a:schemeClr val="tx1"/>
                </a:solidFill>
                <a:effectLst/>
                <a:latin typeface="+mn-lt"/>
                <a:ea typeface="+mn-ea"/>
                <a:cs typeface="+mn-cs"/>
              </a:rPr>
              <a:t>Vinho</a:t>
            </a:r>
            <a:r>
              <a:rPr lang="sv-SE" sz="1200" b="0" i="0" kern="1200" dirty="0">
                <a:solidFill>
                  <a:schemeClr val="tx1"/>
                </a:solidFill>
                <a:effectLst/>
                <a:latin typeface="+mn-lt"/>
                <a:ea typeface="+mn-ea"/>
                <a:cs typeface="+mn-cs"/>
              </a:rPr>
              <a:t> Verde i Portugal.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Distriktet </a:t>
            </a:r>
            <a:r>
              <a:rPr lang="sv-SE" sz="1200" b="0" i="0" kern="1200" dirty="0" err="1">
                <a:solidFill>
                  <a:schemeClr val="tx1"/>
                </a:solidFill>
                <a:effectLst/>
                <a:latin typeface="+mn-lt"/>
                <a:ea typeface="+mn-ea"/>
                <a:cs typeface="+mn-cs"/>
              </a:rPr>
              <a:t>Vinho</a:t>
            </a:r>
            <a:r>
              <a:rPr lang="sv-SE" sz="1200" b="0" i="0" kern="1200" dirty="0">
                <a:solidFill>
                  <a:schemeClr val="tx1"/>
                </a:solidFill>
                <a:effectLst/>
                <a:latin typeface="+mn-lt"/>
                <a:ea typeface="+mn-ea"/>
                <a:cs typeface="+mn-cs"/>
              </a:rPr>
              <a:t> Verde ligger i </a:t>
            </a:r>
            <a:r>
              <a:rPr lang="sv-SE" sz="1200" b="0" i="0" kern="1200" dirty="0" err="1">
                <a:solidFill>
                  <a:schemeClr val="tx1"/>
                </a:solidFill>
                <a:effectLst/>
                <a:latin typeface="+mn-lt"/>
                <a:ea typeface="+mn-ea"/>
                <a:cs typeface="+mn-cs"/>
              </a:rPr>
              <a:t>Minho</a:t>
            </a:r>
            <a:r>
              <a:rPr lang="sv-SE" sz="1200" b="0" i="0" kern="1200" dirty="0">
                <a:solidFill>
                  <a:schemeClr val="tx1"/>
                </a:solidFill>
                <a:effectLst/>
                <a:latin typeface="+mn-lt"/>
                <a:ea typeface="+mn-ea"/>
                <a:cs typeface="+mn-cs"/>
              </a:rPr>
              <a:t> i nordvästra Portugal. Druvorna till detta vin kommer från subregionen </a:t>
            </a:r>
            <a:r>
              <a:rPr lang="sv-SE" sz="1200" b="0" i="0" kern="1200" dirty="0" err="1">
                <a:solidFill>
                  <a:schemeClr val="tx1"/>
                </a:solidFill>
                <a:effectLst/>
                <a:latin typeface="+mn-lt"/>
                <a:ea typeface="+mn-ea"/>
                <a:cs typeface="+mn-cs"/>
              </a:rPr>
              <a:t>Monção</a:t>
            </a:r>
            <a:r>
              <a:rPr lang="sv-SE" sz="1200" b="0" i="0" kern="1200" dirty="0">
                <a:solidFill>
                  <a:schemeClr val="tx1"/>
                </a:solidFill>
                <a:effectLst/>
                <a:latin typeface="+mn-lt"/>
                <a:ea typeface="+mn-ea"/>
                <a:cs typeface="+mn-cs"/>
              </a:rPr>
              <a:t> e </a:t>
            </a:r>
            <a:r>
              <a:rPr lang="sv-SE" sz="1200" b="0" i="0" kern="1200" dirty="0" err="1">
                <a:solidFill>
                  <a:schemeClr val="tx1"/>
                </a:solidFill>
                <a:effectLst/>
                <a:latin typeface="+mn-lt"/>
                <a:ea typeface="+mn-ea"/>
                <a:cs typeface="+mn-cs"/>
              </a:rPr>
              <a:t>Melgaço</a:t>
            </a:r>
            <a:r>
              <a:rPr lang="sv-SE" sz="1200" b="0" i="0" kern="1200" dirty="0">
                <a:solidFill>
                  <a:schemeClr val="tx1"/>
                </a:solidFill>
                <a:effectLst/>
                <a:latin typeface="+mn-lt"/>
                <a:ea typeface="+mn-ea"/>
                <a:cs typeface="+mn-cs"/>
              </a:rPr>
              <a:t> som ligger i norra delen av </a:t>
            </a:r>
            <a:r>
              <a:rPr lang="sv-SE" sz="1200" b="0" i="0" kern="1200" dirty="0" err="1">
                <a:solidFill>
                  <a:schemeClr val="tx1"/>
                </a:solidFill>
                <a:effectLst/>
                <a:latin typeface="+mn-lt"/>
                <a:ea typeface="+mn-ea"/>
                <a:cs typeface="+mn-cs"/>
              </a:rPr>
              <a:t>Minho</a:t>
            </a:r>
            <a:r>
              <a:rPr lang="sv-SE" sz="1200" b="0" i="0" kern="1200" dirty="0">
                <a:solidFill>
                  <a:schemeClr val="tx1"/>
                </a:solidFill>
                <a:effectLst/>
                <a:latin typeface="+mn-lt"/>
                <a:ea typeface="+mn-ea"/>
                <a:cs typeface="+mn-cs"/>
              </a:rPr>
              <a:t>, vid gränsen till Spanien.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Vinmakaren Anselmo Mendes startade sin vinproduktion i </a:t>
            </a:r>
            <a:r>
              <a:rPr lang="sv-SE" sz="1200" b="0" i="0" kern="1200" dirty="0" err="1">
                <a:solidFill>
                  <a:schemeClr val="tx1"/>
                </a:solidFill>
                <a:effectLst/>
                <a:latin typeface="+mn-lt"/>
                <a:ea typeface="+mn-ea"/>
                <a:cs typeface="+mn-cs"/>
              </a:rPr>
              <a:t>Monção</a:t>
            </a:r>
            <a:r>
              <a:rPr lang="sv-SE" sz="1200" b="0" i="0" kern="1200" dirty="0">
                <a:solidFill>
                  <a:schemeClr val="tx1"/>
                </a:solidFill>
                <a:effectLst/>
                <a:latin typeface="+mn-lt"/>
                <a:ea typeface="+mn-ea"/>
                <a:cs typeface="+mn-cs"/>
              </a:rPr>
              <a:t> e </a:t>
            </a:r>
            <a:r>
              <a:rPr lang="sv-SE" sz="1200" b="0" i="0" kern="1200" dirty="0" err="1">
                <a:solidFill>
                  <a:schemeClr val="tx1"/>
                </a:solidFill>
                <a:effectLst/>
                <a:latin typeface="+mn-lt"/>
                <a:ea typeface="+mn-ea"/>
                <a:cs typeface="+mn-cs"/>
              </a:rPr>
              <a:t>Melgaço</a:t>
            </a:r>
            <a:r>
              <a:rPr lang="sv-SE" sz="1200" b="0" i="0" kern="1200" dirty="0">
                <a:solidFill>
                  <a:schemeClr val="tx1"/>
                </a:solidFill>
                <a:effectLst/>
                <a:latin typeface="+mn-lt"/>
                <a:ea typeface="+mn-ea"/>
                <a:cs typeface="+mn-cs"/>
              </a:rPr>
              <a:t> 1998.</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Jäsningen sker på rostfria ståltankar.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portugal</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Fruktig, nyanserad doft med inslag av päron, nektarin, färska örter, ananas och lime.</a:t>
            </a:r>
            <a:br>
              <a:rPr lang="sv-SE" sz="1200" b="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fruktig, mycket frisk smak med inslag av päron, nektarin, färska örter, ananas och lime.</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Rheingau</a:t>
            </a:r>
            <a:r>
              <a:rPr lang="sv-SE" sz="1200" b="0" i="0" kern="1200" dirty="0">
                <a:solidFill>
                  <a:schemeClr val="tx1"/>
                </a:solidFill>
                <a:effectLst/>
                <a:latin typeface="+mn-lt"/>
                <a:ea typeface="+mn-ea"/>
                <a:cs typeface="+mn-cs"/>
              </a:rPr>
              <a:t> ligger vid floden Rhen, strax väster om Frankfurt.</a:t>
            </a:r>
          </a:p>
          <a:p>
            <a:r>
              <a:rPr lang="sv-SE" sz="1200" b="0" i="0" kern="1200" dirty="0">
                <a:solidFill>
                  <a:schemeClr val="tx1"/>
                </a:solidFill>
                <a:effectLst/>
                <a:latin typeface="+mn-lt"/>
                <a:ea typeface="+mn-ea"/>
                <a:cs typeface="+mn-cs"/>
              </a:rPr>
              <a:t>• Georg Breuer grundades 1880 och familjen Breuer köpte det i början av 1900-talet. Idag driver Theresa Breuer egendomen.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Företagets egendomar omfattar 33 hektar och vingårdarna är till största delen planterade med </a:t>
            </a:r>
            <a:r>
              <a:rPr lang="sv-SE" sz="1200" b="0" i="0" kern="1200" dirty="0" err="1">
                <a:solidFill>
                  <a:schemeClr val="tx1"/>
                </a:solidFill>
                <a:effectLst/>
                <a:latin typeface="+mn-lt"/>
                <a:ea typeface="+mn-ea"/>
                <a:cs typeface="+mn-cs"/>
              </a:rPr>
              <a:t>riesling</a:t>
            </a:r>
            <a:r>
              <a:rPr lang="sv-SE" sz="1200" b="0" i="0" kern="1200" dirty="0">
                <a:solidFill>
                  <a:schemeClr val="tx1"/>
                </a:solidFill>
                <a:effectLst/>
                <a:latin typeface="+mn-lt"/>
                <a:ea typeface="+mn-ea"/>
                <a:cs typeface="+mn-cs"/>
              </a:rPr>
              <a:t>.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Jäsningen sker på rostfria ståltankar.</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germany</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Fruktig doft med inslag av päron, gula plommon, äpplen, mineral, färska örter och lime.</a:t>
            </a:r>
            <a:br>
              <a:rPr lang="sv-SE" sz="1200" b="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Fruktig, mycket frisk smak med inslag av gröna äpplen, päron, färska örter, mineral, ananas och limeskal.</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168457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Alsace ligger i nordöstra Frankrike, vid floden Rhen.</a:t>
            </a:r>
          </a:p>
          <a:p>
            <a:r>
              <a:rPr lang="sv-SE" sz="1200" b="0" i="0" kern="1200" dirty="0">
                <a:solidFill>
                  <a:schemeClr val="tx1"/>
                </a:solidFill>
                <a:effectLst/>
                <a:latin typeface="+mn-lt"/>
                <a:ea typeface="+mn-ea"/>
                <a:cs typeface="+mn-cs"/>
              </a:rPr>
              <a:t>• Det familjeägda företaget Gustave Lorentz grundades 1836. Idag äger man 32 hektar vinodlingar, varav 13 är odlingar klassade som grand </a:t>
            </a:r>
            <a:r>
              <a:rPr lang="sv-SE" sz="1200" b="0" i="0" kern="1200" dirty="0" err="1">
                <a:solidFill>
                  <a:schemeClr val="tx1"/>
                </a:solidFill>
                <a:effectLst/>
                <a:latin typeface="+mn-lt"/>
                <a:ea typeface="+mn-ea"/>
                <a:cs typeface="+mn-cs"/>
              </a:rPr>
              <a:t>cru</a:t>
            </a:r>
            <a:r>
              <a:rPr lang="sv-SE" sz="1200" b="0" i="0" kern="1200" dirty="0">
                <a:solidFill>
                  <a:schemeClr val="tx1"/>
                </a:solidFill>
                <a:effectLst/>
                <a:latin typeface="+mn-lt"/>
                <a:ea typeface="+mn-ea"/>
                <a:cs typeface="+mn-cs"/>
              </a:rPr>
              <a:t>.</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Jordmånen är kalkhaltig lera.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alsace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Ungdomlig, druvig doft med inslag av gula päron, apelsinblommor, persika och citrus.</a:t>
            </a:r>
            <a:br>
              <a:rPr lang="sv-SE" sz="1200" b="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Druvig, mycket frisk smak med inslag av päron, vita blommor, persika, örter och citron.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343286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 Chablis ligger cirka 18 mil sydost om Paris. </a:t>
            </a:r>
          </a:p>
          <a:p>
            <a:r>
              <a:rPr lang="sv-SE" sz="1200" b="0" i="0" kern="1200" dirty="0">
                <a:solidFill>
                  <a:schemeClr val="tx1"/>
                </a:solidFill>
                <a:effectLst/>
                <a:latin typeface="+mn-lt"/>
                <a:ea typeface="+mn-ea"/>
                <a:cs typeface="+mn-cs"/>
              </a:rPr>
              <a:t>• Petit Chablis är en av fyra appellationer i Chablis, och särskiljs genom att den speciella jordmån, '</a:t>
            </a:r>
            <a:r>
              <a:rPr lang="sv-SE" sz="1200" b="0" i="0" kern="1200" dirty="0" err="1">
                <a:solidFill>
                  <a:schemeClr val="tx1"/>
                </a:solidFill>
                <a:effectLst/>
                <a:latin typeface="+mn-lt"/>
                <a:ea typeface="+mn-ea"/>
                <a:cs typeface="+mn-cs"/>
              </a:rPr>
              <a:t>kimmeridgelera</a:t>
            </a:r>
            <a:r>
              <a:rPr lang="sv-SE" sz="1200" b="0" i="0" kern="1200" dirty="0">
                <a:solidFill>
                  <a:schemeClr val="tx1"/>
                </a:solidFill>
                <a:effectLst/>
                <a:latin typeface="+mn-lt"/>
                <a:ea typeface="+mn-ea"/>
                <a:cs typeface="+mn-cs"/>
              </a:rPr>
              <a:t>', som präglar regionen i övrigt, sällan finns här.</a:t>
            </a:r>
          </a:p>
          <a:p>
            <a:r>
              <a:rPr lang="sv-SE" sz="1200" b="0" i="0" kern="1200" dirty="0">
                <a:solidFill>
                  <a:schemeClr val="tx1"/>
                </a:solidFill>
                <a:effectLst/>
                <a:latin typeface="+mn-lt"/>
                <a:ea typeface="+mn-ea"/>
                <a:cs typeface="+mn-cs"/>
              </a:rPr>
              <a:t>• La </a:t>
            </a:r>
            <a:r>
              <a:rPr lang="sv-SE" sz="1200" b="0" i="0" kern="1200" dirty="0" err="1">
                <a:solidFill>
                  <a:schemeClr val="tx1"/>
                </a:solidFill>
                <a:effectLst/>
                <a:latin typeface="+mn-lt"/>
                <a:ea typeface="+mn-ea"/>
                <a:cs typeface="+mn-cs"/>
              </a:rPr>
              <a:t>Chablisienne</a:t>
            </a:r>
            <a:r>
              <a:rPr lang="sv-SE" sz="1200" b="0" i="0" kern="1200" dirty="0">
                <a:solidFill>
                  <a:schemeClr val="tx1"/>
                </a:solidFill>
                <a:effectLst/>
                <a:latin typeface="+mn-lt"/>
                <a:ea typeface="+mn-ea"/>
                <a:cs typeface="+mn-cs"/>
              </a:rPr>
              <a:t> är ett kooperativ som grundades 1923 och består av cirka 300 medlemmar.</a:t>
            </a:r>
          </a:p>
          <a:p>
            <a:r>
              <a:rPr lang="sv-SE" sz="1200" b="0" i="0" kern="1200" dirty="0">
                <a:solidFill>
                  <a:schemeClr val="tx1"/>
                </a:solidFill>
                <a:effectLst/>
                <a:latin typeface="+mn-lt"/>
                <a:ea typeface="+mn-ea"/>
                <a:cs typeface="+mn-cs"/>
              </a:rPr>
              <a:t>• Jäsningen sker på ståltankar.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burgundy</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Fruktig, nyanserad doft med inslag av gula äpplen, mineral, krusbär och citrus.</a:t>
            </a:r>
            <a:br>
              <a:rPr lang="sv-SE" sz="1200" b="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Fruktig, nyanserad, mycket frisk smak med inslag av gröna äpplen, krusbär, mineral, örter och citron.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177564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Chenin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blanc</a:t>
            </a:r>
            <a:r>
              <a:rPr lang="sv-SE" sz="1200" b="0" i="0" kern="1200" dirty="0">
                <a:solidFill>
                  <a:schemeClr val="tx1"/>
                </a:solidFill>
                <a:effectLst/>
                <a:latin typeface="+mn-lt"/>
                <a:ea typeface="+mn-ea"/>
                <a:cs typeface="+mn-cs"/>
              </a:rPr>
              <a:t> är den tredje mest vanliga druvsorten i odlingarna i Loire.</a:t>
            </a:r>
          </a:p>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Vouvray</a:t>
            </a:r>
            <a:r>
              <a:rPr lang="sv-SE" sz="1200" b="0" i="0" kern="1200" dirty="0">
                <a:solidFill>
                  <a:schemeClr val="tx1"/>
                </a:solidFill>
                <a:effectLst/>
                <a:latin typeface="+mn-lt"/>
                <a:ea typeface="+mn-ea"/>
                <a:cs typeface="+mn-cs"/>
              </a:rPr>
              <a:t> ligger vid floden Loires norra strand, precis öster om staden Tours.</a:t>
            </a:r>
          </a:p>
          <a:p>
            <a:r>
              <a:rPr lang="sv-SE" sz="1200" b="0" i="0" kern="1200" dirty="0">
                <a:solidFill>
                  <a:schemeClr val="tx1"/>
                </a:solidFill>
                <a:effectLst/>
                <a:latin typeface="+mn-lt"/>
                <a:ea typeface="+mn-ea"/>
                <a:cs typeface="+mn-cs"/>
              </a:rPr>
              <a:t>• Egendomen drivs av den sjunde generationen vinmakare, Laurent Kraft.</a:t>
            </a:r>
          </a:p>
          <a:p>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Druvorma</a:t>
            </a:r>
            <a:r>
              <a:rPr lang="sv-SE" sz="1200" b="0" i="0" kern="1200" dirty="0">
                <a:solidFill>
                  <a:schemeClr val="tx1"/>
                </a:solidFill>
                <a:effectLst/>
                <a:latin typeface="+mn-lt"/>
                <a:ea typeface="+mn-ea"/>
                <a:cs typeface="+mn-cs"/>
              </a:rPr>
              <a:t> kommer från i genomsnitt 50 år gamla stockar som växer på Loires lokala kalkrika jordmån "</a:t>
            </a:r>
            <a:r>
              <a:rPr lang="sv-SE" sz="1200" b="0" i="0" kern="1200" dirty="0" err="1">
                <a:solidFill>
                  <a:schemeClr val="tx1"/>
                </a:solidFill>
                <a:effectLst/>
                <a:latin typeface="+mn-lt"/>
                <a:ea typeface="+mn-ea"/>
                <a:cs typeface="+mn-cs"/>
              </a:rPr>
              <a:t>Tuffeau</a:t>
            </a:r>
            <a:r>
              <a:rPr lang="sv-SE" sz="1200" b="0" i="0" kern="1200" dirty="0">
                <a:solidFill>
                  <a:schemeClr val="tx1"/>
                </a:solidFill>
                <a:effectLst/>
                <a:latin typeface="+mn-lt"/>
                <a:ea typeface="+mn-ea"/>
                <a:cs typeface="+mn-cs"/>
              </a:rPr>
              <a:t>" som ger viner med stor lagringspotential.</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loire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valley</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fruktig doft med inslag av gula plommon, mineral, persika, bivax och citrus.</a:t>
            </a:r>
          </a:p>
          <a:p>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fruktig, mycket frisk smak med inslag av gula päron, mineral, persika, örter, bivax och grillad citron.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178574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Pessac-Léognan</a:t>
            </a:r>
            <a:r>
              <a:rPr lang="sv-SE" sz="1200" b="0" i="0" kern="1200" dirty="0">
                <a:solidFill>
                  <a:schemeClr val="tx1"/>
                </a:solidFill>
                <a:effectLst/>
                <a:latin typeface="+mn-lt"/>
                <a:ea typeface="+mn-ea"/>
                <a:cs typeface="+mn-cs"/>
              </a:rPr>
              <a:t> utgör den norra delen av Graves, i sydvästra Bordeaux.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Lurton</a:t>
            </a:r>
            <a:r>
              <a:rPr lang="sv-SE" sz="1200" b="0" i="0" kern="1200" dirty="0">
                <a:solidFill>
                  <a:schemeClr val="tx1"/>
                </a:solidFill>
                <a:effectLst/>
                <a:latin typeface="+mn-lt"/>
                <a:ea typeface="+mn-ea"/>
                <a:cs typeface="+mn-cs"/>
              </a:rPr>
              <a:t> grundades redan 1889.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Château </a:t>
            </a:r>
            <a:r>
              <a:rPr lang="sv-SE" sz="1200" b="0" i="0" kern="1200" dirty="0" err="1">
                <a:solidFill>
                  <a:schemeClr val="tx1"/>
                </a:solidFill>
                <a:effectLst/>
                <a:latin typeface="+mn-lt"/>
                <a:ea typeface="+mn-ea"/>
                <a:cs typeface="+mn-cs"/>
              </a:rPr>
              <a:t>Coucheroy</a:t>
            </a:r>
            <a:r>
              <a:rPr lang="sv-SE" sz="1200" b="0" i="0" kern="1200" dirty="0">
                <a:solidFill>
                  <a:schemeClr val="tx1"/>
                </a:solidFill>
                <a:effectLst/>
                <a:latin typeface="+mn-lt"/>
                <a:ea typeface="+mn-ea"/>
                <a:cs typeface="+mn-cs"/>
              </a:rPr>
              <a:t> är ett andravin från slottet Château </a:t>
            </a:r>
            <a:r>
              <a:rPr lang="sv-SE" sz="1200" b="0" i="0" kern="1200" dirty="0" err="1">
                <a:solidFill>
                  <a:schemeClr val="tx1"/>
                </a:solidFill>
                <a:effectLst/>
                <a:latin typeface="+mn-lt"/>
                <a:ea typeface="+mn-ea"/>
                <a:cs typeface="+mn-cs"/>
              </a:rPr>
              <a:t>Rochemorin</a:t>
            </a:r>
            <a:r>
              <a:rPr lang="sv-SE" sz="1200" b="0" i="0" kern="1200" dirty="0">
                <a:solidFill>
                  <a:schemeClr val="tx1"/>
                </a:solidFill>
                <a:effectLst/>
                <a:latin typeface="+mn-lt"/>
                <a:ea typeface="+mn-ea"/>
                <a:cs typeface="+mn-cs"/>
              </a:rPr>
              <a:t> som köptes av </a:t>
            </a:r>
            <a:r>
              <a:rPr lang="sv-SE" sz="1200" b="0" i="0" kern="1200" dirty="0" err="1">
                <a:solidFill>
                  <a:schemeClr val="tx1"/>
                </a:solidFill>
                <a:effectLst/>
                <a:latin typeface="+mn-lt"/>
                <a:ea typeface="+mn-ea"/>
                <a:cs typeface="+mn-cs"/>
              </a:rPr>
              <a:t>Lurton</a:t>
            </a:r>
            <a:r>
              <a:rPr lang="sv-SE" sz="1200" b="0" i="0" kern="1200" dirty="0">
                <a:solidFill>
                  <a:schemeClr val="tx1"/>
                </a:solidFill>
                <a:effectLst/>
                <a:latin typeface="+mn-lt"/>
                <a:ea typeface="+mn-ea"/>
                <a:cs typeface="+mn-cs"/>
              </a:rPr>
              <a:t> 1973.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Lurton</a:t>
            </a:r>
            <a:r>
              <a:rPr lang="sv-SE" sz="1200" b="0" i="0" kern="1200" dirty="0">
                <a:solidFill>
                  <a:schemeClr val="tx1"/>
                </a:solidFill>
                <a:effectLst/>
                <a:latin typeface="+mn-lt"/>
                <a:ea typeface="+mn-ea"/>
                <a:cs typeface="+mn-cs"/>
              </a:rPr>
              <a:t> äger idag följande slott i </a:t>
            </a:r>
            <a:r>
              <a:rPr lang="sv-SE" sz="1200" b="0" i="0" kern="1200" dirty="0" err="1">
                <a:solidFill>
                  <a:schemeClr val="tx1"/>
                </a:solidFill>
                <a:effectLst/>
                <a:latin typeface="+mn-lt"/>
                <a:ea typeface="+mn-ea"/>
                <a:cs typeface="+mn-cs"/>
              </a:rPr>
              <a:t>Pessac-Léogna</a:t>
            </a:r>
            <a:r>
              <a:rPr lang="sv-SE" sz="1200" b="0" i="0" kern="1200" dirty="0">
                <a:solidFill>
                  <a:schemeClr val="tx1"/>
                </a:solidFill>
                <a:effectLst/>
                <a:latin typeface="+mn-lt"/>
                <a:ea typeface="+mn-ea"/>
                <a:cs typeface="+mn-cs"/>
              </a:rPr>
              <a:t>: La </a:t>
            </a:r>
            <a:r>
              <a:rPr lang="sv-SE" sz="1200" b="0" i="0" kern="1200" dirty="0" err="1">
                <a:solidFill>
                  <a:schemeClr val="tx1"/>
                </a:solidFill>
                <a:effectLst/>
                <a:latin typeface="+mn-lt"/>
                <a:ea typeface="+mn-ea"/>
                <a:cs typeface="+mn-cs"/>
              </a:rPr>
              <a:t>Louvière</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Couhins-Lurton</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Rochemorin</a:t>
            </a:r>
            <a:r>
              <a:rPr lang="sv-SE" sz="1200" b="0" i="0" kern="120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Cruzeau</a:t>
            </a:r>
            <a:r>
              <a:rPr lang="sv-SE" sz="1200" b="0" i="0" kern="1200" dirty="0">
                <a:solidFill>
                  <a:schemeClr val="tx1"/>
                </a:solidFill>
                <a:effectLst/>
                <a:latin typeface="+mn-lt"/>
                <a:ea typeface="+mn-ea"/>
                <a:cs typeface="+mn-cs"/>
              </a:rPr>
              <a:t>. Dessutom äger man också Château </a:t>
            </a:r>
            <a:r>
              <a:rPr lang="sv-SE" sz="1200" b="0" i="0" kern="1200" dirty="0" err="1">
                <a:solidFill>
                  <a:schemeClr val="tx1"/>
                </a:solidFill>
                <a:effectLst/>
                <a:latin typeface="+mn-lt"/>
                <a:ea typeface="+mn-ea"/>
                <a:cs typeface="+mn-cs"/>
              </a:rPr>
              <a:t>Bonnet</a:t>
            </a:r>
            <a:r>
              <a:rPr lang="sv-SE" sz="1200" b="0" i="0" kern="1200" dirty="0">
                <a:solidFill>
                  <a:schemeClr val="tx1"/>
                </a:solidFill>
                <a:effectLst/>
                <a:latin typeface="+mn-lt"/>
                <a:ea typeface="+mn-ea"/>
                <a:cs typeface="+mn-cs"/>
              </a:rPr>
              <a:t> i </a:t>
            </a:r>
            <a:r>
              <a:rPr lang="sv-SE" sz="1200" b="0" i="0" kern="1200" dirty="0" err="1">
                <a:solidFill>
                  <a:schemeClr val="tx1"/>
                </a:solidFill>
                <a:effectLst/>
                <a:latin typeface="+mn-lt"/>
                <a:ea typeface="+mn-ea"/>
                <a:cs typeface="+mn-cs"/>
              </a:rPr>
              <a:t>Entre-deux-Mers</a:t>
            </a:r>
            <a:r>
              <a:rPr lang="sv-SE" sz="1200" b="0" i="0" kern="1200" dirty="0">
                <a:solidFill>
                  <a:schemeClr val="tx1"/>
                </a:solidFill>
                <a:effectLst/>
                <a:latin typeface="+mn-lt"/>
                <a:ea typeface="+mn-ea"/>
                <a:cs typeface="+mn-cs"/>
              </a:rPr>
              <a:t>, Château de </a:t>
            </a:r>
            <a:r>
              <a:rPr lang="sv-SE" sz="1200" b="0" i="0" kern="1200" dirty="0" err="1">
                <a:solidFill>
                  <a:schemeClr val="tx1"/>
                </a:solidFill>
                <a:effectLst/>
                <a:latin typeface="+mn-lt"/>
                <a:ea typeface="+mn-ea"/>
                <a:cs typeface="+mn-cs"/>
              </a:rPr>
              <a:t>Barbe</a:t>
            </a:r>
            <a:r>
              <a:rPr lang="sv-SE" sz="1200" b="0" i="0" kern="1200" dirty="0">
                <a:solidFill>
                  <a:schemeClr val="tx1"/>
                </a:solidFill>
                <a:effectLst/>
                <a:latin typeface="+mn-lt"/>
                <a:ea typeface="+mn-ea"/>
                <a:cs typeface="+mn-cs"/>
              </a:rPr>
              <a:t> Blanche i </a:t>
            </a:r>
            <a:r>
              <a:rPr lang="sv-SE" sz="1200" b="0" i="0" kern="1200" dirty="0" err="1">
                <a:solidFill>
                  <a:schemeClr val="tx1"/>
                </a:solidFill>
                <a:effectLst/>
                <a:latin typeface="+mn-lt"/>
                <a:ea typeface="+mn-ea"/>
                <a:cs typeface="+mn-cs"/>
              </a:rPr>
              <a:t>Lussac</a:t>
            </a:r>
            <a:r>
              <a:rPr lang="sv-SE" sz="1200" b="0" i="0" kern="1200" dirty="0">
                <a:solidFill>
                  <a:schemeClr val="tx1"/>
                </a:solidFill>
                <a:effectLst/>
                <a:latin typeface="+mn-lt"/>
                <a:ea typeface="+mn-ea"/>
                <a:cs typeface="+mn-cs"/>
              </a:rPr>
              <a:t>-Saint-</a:t>
            </a:r>
            <a:r>
              <a:rPr lang="sv-SE" sz="1200" b="0" i="0" kern="1200" dirty="0" err="1">
                <a:solidFill>
                  <a:schemeClr val="tx1"/>
                </a:solidFill>
                <a:effectLst/>
                <a:latin typeface="+mn-lt"/>
                <a:ea typeface="+mn-ea"/>
                <a:cs typeface="+mn-cs"/>
              </a:rPr>
              <a:t>Emilion</a:t>
            </a:r>
            <a:r>
              <a:rPr lang="sv-SE" sz="1200" b="0" i="0" kern="1200" dirty="0">
                <a:solidFill>
                  <a:schemeClr val="tx1"/>
                </a:solidFill>
                <a:effectLst/>
                <a:latin typeface="+mn-lt"/>
                <a:ea typeface="+mn-ea"/>
                <a:cs typeface="+mn-cs"/>
              </a:rPr>
              <a:t> och Château </a:t>
            </a:r>
            <a:r>
              <a:rPr lang="sv-SE" sz="1200" b="0" i="0" kern="1200" dirty="0" err="1">
                <a:solidFill>
                  <a:schemeClr val="tx1"/>
                </a:solidFill>
                <a:effectLst/>
                <a:latin typeface="+mn-lt"/>
                <a:ea typeface="+mn-ea"/>
                <a:cs typeface="+mn-cs"/>
              </a:rPr>
              <a:t>Dauzac</a:t>
            </a:r>
            <a:r>
              <a:rPr lang="sv-SE" sz="1200" b="0" i="0" kern="1200" dirty="0">
                <a:solidFill>
                  <a:schemeClr val="tx1"/>
                </a:solidFill>
                <a:effectLst/>
                <a:latin typeface="+mn-lt"/>
                <a:ea typeface="+mn-ea"/>
                <a:cs typeface="+mn-cs"/>
              </a:rPr>
              <a:t> i </a:t>
            </a:r>
            <a:r>
              <a:rPr lang="sv-SE" sz="1200" b="0" i="0" kern="1200" dirty="0" err="1">
                <a:solidFill>
                  <a:schemeClr val="tx1"/>
                </a:solidFill>
                <a:effectLst/>
                <a:latin typeface="+mn-lt"/>
                <a:ea typeface="+mn-ea"/>
                <a:cs typeface="+mn-cs"/>
              </a:rPr>
              <a:t>Margaux</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Jordmånen är grus och lera.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kommer från stockar som är 10-12 år gamla.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Delar av vinet har jäst på ekfat och resterande i temperaturkontrollerade rostfria ståltankar. Vinet har inte genomgått </a:t>
            </a:r>
            <a:r>
              <a:rPr lang="sv-SE" sz="1200" b="0" i="0" kern="1200" dirty="0" err="1">
                <a:solidFill>
                  <a:schemeClr val="tx1"/>
                </a:solidFill>
                <a:effectLst/>
                <a:latin typeface="+mn-lt"/>
                <a:ea typeface="+mn-ea"/>
                <a:cs typeface="+mn-cs"/>
              </a:rPr>
              <a:t>malolaktisk</a:t>
            </a:r>
            <a:r>
              <a:rPr lang="sv-SE" sz="1200" b="0" i="0" kern="1200" dirty="0">
                <a:solidFill>
                  <a:schemeClr val="tx1"/>
                </a:solidFill>
                <a:effectLst/>
                <a:latin typeface="+mn-lt"/>
                <a:ea typeface="+mn-ea"/>
                <a:cs typeface="+mn-cs"/>
              </a:rPr>
              <a:t> jäsning.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70 procent av vinet har lagrats åtta månader på franska ekfat varav 20 procent var nya och resterande fat ett till fyra år gamla. Resten av vinet lagrades på rostfria ståltankar fram till buteljering.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/bordeaux-</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fruktig doft med fatkaraktär, inslag av gröna äpplen, färska örter, smör, grillad citron, mineral och vanilj.</a:t>
            </a:r>
          </a:p>
          <a:p>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Nyanserad, mycket frisk smak med fatkaraktär, inslag av gröna äpplen, färska örter, smör, grillad citron, mineral och vanilj.</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211235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2025-02-07</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2025-02-07</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72630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545118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2025-02-07</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6" r:id="rId4"/>
    <p:sldLayoutId id="2147483659" r:id="rId5"/>
    <p:sldLayoutId id="2147483667" r:id="rId6"/>
    <p:sldLayoutId id="2147483671" r:id="rId7"/>
    <p:sldLayoutId id="2147483660" r:id="rId8"/>
    <p:sldLayoutId id="2147483668" r:id="rId9"/>
    <p:sldLayoutId id="2147483661" r:id="rId10"/>
    <p:sldLayoutId id="2147483669" r:id="rId11"/>
    <p:sldLayoutId id="2147483662" r:id="rId12"/>
    <p:sldLayoutId id="2147483670" r:id="rId13"/>
    <p:sldLayoutId id="2147483664" r:id="rId14"/>
    <p:sldLayoutId id="2147483665" r:id="rId15"/>
    <p:sldLayoutId id="2147483663" r:id="rId16"/>
    <p:sldLayoutId id="2147483654" r:id="rId17"/>
    <p:sldLayoutId id="214748365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a:t>Årets Bästa vin: vitt </a:t>
            </a:r>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[Sektion], [Datum]</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5" name="Bildobjekt 4">
            <a:extLst>
              <a:ext uri="{FF2B5EF4-FFF2-40B4-BE49-F238E27FC236}">
                <a16:creationId xmlns:a16="http://schemas.microsoft.com/office/drawing/2014/main" id="{48ECCE49-8047-4923-BDD6-E0E8BAF6D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334" y="2155256"/>
            <a:ext cx="2475232" cy="2444523"/>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619764" cy="535531"/>
          </a:xfrm>
        </p:spPr>
        <p:txBody>
          <a:bodyPr/>
          <a:lstStyle/>
          <a:p>
            <a:r>
              <a:rPr lang="sv-SE" dirty="0" err="1"/>
              <a:t>Alvarinho</a:t>
            </a:r>
            <a:r>
              <a:rPr lang="sv-SE" dirty="0"/>
              <a:t> </a:t>
            </a:r>
            <a:r>
              <a:rPr lang="sv-SE" dirty="0" err="1"/>
              <a:t>contacto</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Anselmo Mendes</a:t>
            </a:r>
          </a:p>
          <a:p>
            <a:pPr marL="0" indent="0">
              <a:buNone/>
            </a:pPr>
            <a:r>
              <a:rPr lang="sv-SE" sz="1800" b="1" dirty="0"/>
              <a:t>Årgång: </a:t>
            </a:r>
            <a:r>
              <a:rPr lang="sv-SE" sz="1800" dirty="0"/>
              <a:t>2020 </a:t>
            </a:r>
          </a:p>
          <a:p>
            <a:pPr marL="0" indent="0">
              <a:buNone/>
            </a:pPr>
            <a:r>
              <a:rPr lang="sv-SE" sz="1800" b="1" dirty="0"/>
              <a:t>Råvaror: </a:t>
            </a:r>
            <a:r>
              <a:rPr lang="sv-SE" sz="1800" dirty="0"/>
              <a:t>100 % </a:t>
            </a:r>
            <a:r>
              <a:rPr lang="sv-SE" sz="1800" dirty="0" err="1"/>
              <a:t>alvarinho</a:t>
            </a:r>
            <a:endParaRPr lang="sv-SE" sz="1800" dirty="0"/>
          </a:p>
          <a:p>
            <a:pPr marL="0" indent="0">
              <a:buNone/>
            </a:pPr>
            <a:r>
              <a:rPr lang="sv-SE" sz="1800" b="1" dirty="0"/>
              <a:t>Ursprung: </a:t>
            </a:r>
            <a:r>
              <a:rPr lang="sv-SE" sz="1800" dirty="0" err="1"/>
              <a:t>Vinho</a:t>
            </a:r>
            <a:r>
              <a:rPr lang="sv-SE" sz="1800" dirty="0"/>
              <a:t> Verde (Portugal)</a:t>
            </a:r>
          </a:p>
          <a:p>
            <a:pPr marL="0" indent="0">
              <a:buNone/>
            </a:pPr>
            <a:r>
              <a:rPr lang="sv-SE" sz="1800" b="1" dirty="0"/>
              <a:t>Alkohol: </a:t>
            </a:r>
            <a:r>
              <a:rPr lang="sv-SE" sz="1800" dirty="0"/>
              <a:t>12,5 %</a:t>
            </a:r>
          </a:p>
          <a:p>
            <a:pPr marL="0" indent="0">
              <a:buNone/>
            </a:pPr>
            <a:r>
              <a:rPr lang="sv-SE" sz="1800" b="1" dirty="0"/>
              <a:t>Sockerhalt: </a:t>
            </a:r>
            <a:r>
              <a:rPr lang="sv-SE" sz="1800" dirty="0"/>
              <a:t>Mindre än 3 gr/l</a:t>
            </a:r>
          </a:p>
          <a:p>
            <a:pPr marL="0" indent="0">
              <a:buNone/>
            </a:pPr>
            <a:r>
              <a:rPr lang="sv-SE" sz="1800" b="1" dirty="0"/>
              <a:t>Nr: </a:t>
            </a:r>
            <a:r>
              <a:rPr lang="sv-SE" sz="1800" dirty="0"/>
              <a:t>6707 </a:t>
            </a:r>
          </a:p>
          <a:p>
            <a:pPr marL="0" indent="0">
              <a:buNone/>
            </a:pPr>
            <a:r>
              <a:rPr lang="sv-SE" sz="1800" b="1" dirty="0"/>
              <a:t>Pris: </a:t>
            </a:r>
            <a:r>
              <a:rPr lang="sv-SE" sz="1800" dirty="0"/>
              <a:t>120 kr</a:t>
            </a:r>
          </a:p>
          <a:p>
            <a:pPr marL="0" indent="0">
              <a:buNone/>
            </a:pPr>
            <a:endParaRPr lang="sv-SE" sz="1800" dirty="0"/>
          </a:p>
        </p:txBody>
      </p:sp>
      <p:pic>
        <p:nvPicPr>
          <p:cNvPr id="10246" name="Picture 6" descr="Produktbild för Alvarinho Contacto 2020">
            <a:extLst>
              <a:ext uri="{FF2B5EF4-FFF2-40B4-BE49-F238E27FC236}">
                <a16:creationId xmlns:a16="http://schemas.microsoft.com/office/drawing/2014/main" id="{9F374C8F-D8B5-6F4C-B5EC-0FBFE5FD6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778" y="1153892"/>
            <a:ext cx="1289891" cy="501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6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7162703" cy="535531"/>
          </a:xfrm>
        </p:spPr>
        <p:txBody>
          <a:bodyPr/>
          <a:lstStyle/>
          <a:p>
            <a:r>
              <a:rPr lang="sv-SE" dirty="0"/>
              <a:t>Georg </a:t>
            </a:r>
            <a:r>
              <a:rPr lang="sv-SE" dirty="0" err="1"/>
              <a:t>breuer</a:t>
            </a:r>
            <a:r>
              <a:rPr lang="sv-SE" dirty="0"/>
              <a:t> Riesling </a:t>
            </a:r>
            <a:r>
              <a:rPr lang="sv-SE" dirty="0" err="1"/>
              <a:t>sauvage</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Georg Breuer</a:t>
            </a:r>
          </a:p>
          <a:p>
            <a:pPr marL="0" indent="0">
              <a:buNone/>
            </a:pPr>
            <a:r>
              <a:rPr lang="sv-SE" sz="1800" b="1" dirty="0"/>
              <a:t>Årgång: </a:t>
            </a:r>
            <a:r>
              <a:rPr lang="sv-SE" sz="1800" dirty="0"/>
              <a:t>2020 </a:t>
            </a:r>
          </a:p>
          <a:p>
            <a:pPr marL="0" indent="0">
              <a:buNone/>
            </a:pPr>
            <a:r>
              <a:rPr lang="sv-SE" sz="1800" b="1" dirty="0"/>
              <a:t>Råvaror: </a:t>
            </a:r>
            <a:r>
              <a:rPr lang="sv-SE" sz="1800" dirty="0"/>
              <a:t>100 % </a:t>
            </a:r>
            <a:r>
              <a:rPr lang="sv-SE" sz="1800" dirty="0" err="1"/>
              <a:t>riesling</a:t>
            </a:r>
            <a:endParaRPr lang="sv-SE" sz="1800" dirty="0"/>
          </a:p>
          <a:p>
            <a:pPr marL="0" indent="0">
              <a:buNone/>
            </a:pPr>
            <a:r>
              <a:rPr lang="sv-SE" sz="1800" b="1" dirty="0"/>
              <a:t>Ursprung: </a:t>
            </a:r>
            <a:r>
              <a:rPr lang="sv-SE" sz="1800" dirty="0" err="1"/>
              <a:t>Rheingau</a:t>
            </a:r>
            <a:r>
              <a:rPr lang="sv-SE" sz="1800" dirty="0"/>
              <a:t> (Tyskland)</a:t>
            </a:r>
          </a:p>
          <a:p>
            <a:pPr marL="0" indent="0">
              <a:buNone/>
            </a:pPr>
            <a:r>
              <a:rPr lang="sv-SE" sz="1800" b="1" dirty="0"/>
              <a:t>Alkohol: </a:t>
            </a:r>
            <a:r>
              <a:rPr lang="sv-SE" sz="1800" dirty="0"/>
              <a:t>12 %</a:t>
            </a:r>
          </a:p>
          <a:p>
            <a:pPr marL="0" indent="0">
              <a:buNone/>
            </a:pPr>
            <a:r>
              <a:rPr lang="sv-SE" sz="1800" b="1" dirty="0"/>
              <a:t>Sockerhalt: </a:t>
            </a:r>
            <a:r>
              <a:rPr lang="sv-SE" sz="1800" dirty="0"/>
              <a:t>4 gr/l</a:t>
            </a:r>
          </a:p>
          <a:p>
            <a:pPr marL="0" indent="0">
              <a:buNone/>
            </a:pPr>
            <a:r>
              <a:rPr lang="sv-SE" sz="1800" b="1" dirty="0"/>
              <a:t>Nr: </a:t>
            </a:r>
            <a:r>
              <a:rPr lang="sv-SE" sz="1800" dirty="0"/>
              <a:t>5899 </a:t>
            </a:r>
          </a:p>
          <a:p>
            <a:pPr marL="0" indent="0">
              <a:buNone/>
            </a:pPr>
            <a:r>
              <a:rPr lang="sv-SE" sz="1800" b="1" dirty="0"/>
              <a:t>Pris: </a:t>
            </a:r>
            <a:r>
              <a:rPr lang="sv-SE" sz="1800" dirty="0"/>
              <a:t>120 kr</a:t>
            </a:r>
          </a:p>
          <a:p>
            <a:pPr marL="0" indent="0">
              <a:buNone/>
            </a:pPr>
            <a:endParaRPr lang="sv-SE" sz="1800" dirty="0"/>
          </a:p>
        </p:txBody>
      </p:sp>
      <p:pic>
        <p:nvPicPr>
          <p:cNvPr id="12290" name="Picture 2" descr="Produktbild för Georg Breuer Riesling Sauvage, 2020">
            <a:extLst>
              <a:ext uri="{FF2B5EF4-FFF2-40B4-BE49-F238E27FC236}">
                <a16:creationId xmlns:a16="http://schemas.microsoft.com/office/drawing/2014/main" id="{1D08836D-29BF-E748-B700-BCE0B4AB4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036" y="1145738"/>
            <a:ext cx="1125701" cy="503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5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65605"/>
            <a:ext cx="7714136" cy="535531"/>
          </a:xfrm>
        </p:spPr>
        <p:txBody>
          <a:bodyPr/>
          <a:lstStyle/>
          <a:p>
            <a:r>
              <a:rPr lang="sv-SE" dirty="0"/>
              <a:t>Gustave </a:t>
            </a:r>
            <a:r>
              <a:rPr lang="sv-SE" dirty="0" err="1"/>
              <a:t>lorentz</a:t>
            </a:r>
            <a:r>
              <a:rPr lang="sv-SE" dirty="0"/>
              <a:t> Riesling </a:t>
            </a:r>
            <a:r>
              <a:rPr lang="sv-SE" dirty="0" err="1"/>
              <a:t>réserve</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Gustave Lorentz</a:t>
            </a:r>
          </a:p>
          <a:p>
            <a:pPr marL="0" indent="0">
              <a:buNone/>
            </a:pPr>
            <a:r>
              <a:rPr lang="sv-SE" sz="1800" b="1" dirty="0"/>
              <a:t>Årgång: </a:t>
            </a:r>
            <a:r>
              <a:rPr lang="sv-SE" sz="1800" dirty="0"/>
              <a:t>2020 </a:t>
            </a:r>
          </a:p>
          <a:p>
            <a:pPr marL="0" indent="0">
              <a:buNone/>
            </a:pPr>
            <a:r>
              <a:rPr lang="sv-SE" sz="1800" b="1" dirty="0"/>
              <a:t>Råvaror: </a:t>
            </a:r>
            <a:r>
              <a:rPr lang="sv-SE" sz="1800" dirty="0"/>
              <a:t>100 % </a:t>
            </a:r>
            <a:r>
              <a:rPr lang="sv-SE" sz="1800" dirty="0" err="1"/>
              <a:t>riesling</a:t>
            </a:r>
            <a:endParaRPr lang="sv-SE" sz="1800" dirty="0"/>
          </a:p>
          <a:p>
            <a:pPr marL="0" indent="0">
              <a:buNone/>
            </a:pPr>
            <a:r>
              <a:rPr lang="sv-SE" sz="1800" b="1" dirty="0"/>
              <a:t>Ursprung: </a:t>
            </a:r>
            <a:r>
              <a:rPr lang="sv-SE" sz="1800" dirty="0"/>
              <a:t>Alsace (Frankrike)</a:t>
            </a:r>
          </a:p>
          <a:p>
            <a:pPr marL="0" indent="0">
              <a:buNone/>
            </a:pPr>
            <a:r>
              <a:rPr lang="sv-SE" sz="1800" b="1" dirty="0"/>
              <a:t>Alkohol: </a:t>
            </a:r>
            <a:r>
              <a:rPr lang="sv-SE" sz="1800" dirty="0"/>
              <a:t>13 %</a:t>
            </a:r>
          </a:p>
          <a:p>
            <a:pPr marL="0" indent="0">
              <a:buNone/>
            </a:pPr>
            <a:r>
              <a:rPr lang="sv-SE" sz="1800" b="1" dirty="0"/>
              <a:t>Sockerhalt: </a:t>
            </a:r>
            <a:r>
              <a:rPr lang="sv-SE" sz="1800" dirty="0"/>
              <a:t>4 gr/l</a:t>
            </a:r>
          </a:p>
          <a:p>
            <a:pPr marL="0" indent="0">
              <a:buNone/>
            </a:pPr>
            <a:r>
              <a:rPr lang="sv-SE" sz="1800" b="1" dirty="0"/>
              <a:t>Nr: </a:t>
            </a:r>
            <a:r>
              <a:rPr lang="sv-SE" sz="1800" dirty="0"/>
              <a:t>22257 </a:t>
            </a:r>
          </a:p>
          <a:p>
            <a:pPr marL="0" indent="0">
              <a:buNone/>
            </a:pPr>
            <a:r>
              <a:rPr lang="sv-SE" sz="1800" b="1" dirty="0"/>
              <a:t>Pris: </a:t>
            </a:r>
            <a:r>
              <a:rPr lang="sv-SE" sz="1800" dirty="0"/>
              <a:t>109 kr</a:t>
            </a:r>
          </a:p>
          <a:p>
            <a:pPr marL="0" indent="0">
              <a:buNone/>
            </a:pPr>
            <a:endParaRPr lang="sv-SE" sz="1800" dirty="0"/>
          </a:p>
        </p:txBody>
      </p:sp>
      <p:pic>
        <p:nvPicPr>
          <p:cNvPr id="14338" name="Picture 2" descr="Produktbild för Gustave Lorentz Riesling Réserve, 2020">
            <a:extLst>
              <a:ext uri="{FF2B5EF4-FFF2-40B4-BE49-F238E27FC236}">
                <a16:creationId xmlns:a16="http://schemas.microsoft.com/office/drawing/2014/main" id="{87CDFE5A-A85A-3A46-95AC-9DA642539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854" y="1140510"/>
            <a:ext cx="1125701" cy="504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6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roduktbild för Petit Chablis La Chablisienne, 2020">
            <a:extLst>
              <a:ext uri="{FF2B5EF4-FFF2-40B4-BE49-F238E27FC236}">
                <a16:creationId xmlns:a16="http://schemas.microsoft.com/office/drawing/2014/main" id="{BE8524CE-2DE9-D34D-8CC7-F53EDB12F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043" y="1140510"/>
            <a:ext cx="1340566" cy="5044637"/>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3124290" cy="535531"/>
          </a:xfrm>
        </p:spPr>
        <p:txBody>
          <a:bodyPr/>
          <a:lstStyle/>
          <a:p>
            <a:r>
              <a:rPr lang="sv-SE" dirty="0"/>
              <a:t>Petit </a:t>
            </a:r>
            <a:r>
              <a:rPr lang="sv-SE" dirty="0" err="1"/>
              <a:t>chablis</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a:t>La </a:t>
            </a:r>
            <a:r>
              <a:rPr lang="sv-SE" sz="1800" dirty="0" err="1"/>
              <a:t>Chablisienne</a:t>
            </a:r>
            <a:endParaRPr lang="sv-SE" sz="1800" dirty="0"/>
          </a:p>
          <a:p>
            <a:pPr marL="0" indent="0">
              <a:buNone/>
            </a:pPr>
            <a:r>
              <a:rPr lang="sv-SE" sz="1800" b="1" dirty="0"/>
              <a:t>Årgång: </a:t>
            </a:r>
            <a:r>
              <a:rPr lang="sv-SE" sz="1800" dirty="0"/>
              <a:t>2020 </a:t>
            </a:r>
          </a:p>
          <a:p>
            <a:pPr marL="0" indent="0">
              <a:buNone/>
            </a:pPr>
            <a:r>
              <a:rPr lang="sv-SE" sz="1800" b="1" dirty="0"/>
              <a:t>Råvaror: </a:t>
            </a:r>
            <a:r>
              <a:rPr lang="sv-SE" sz="1800" dirty="0"/>
              <a:t>100 % chardonnay</a:t>
            </a:r>
          </a:p>
          <a:p>
            <a:pPr marL="0" indent="0">
              <a:buNone/>
            </a:pPr>
            <a:r>
              <a:rPr lang="sv-SE" sz="1800" b="1" dirty="0"/>
              <a:t>Ursprung: </a:t>
            </a:r>
            <a:r>
              <a:rPr lang="sv-SE" sz="1800" dirty="0"/>
              <a:t>Chablis, Petit Chablis (Frankrike)</a:t>
            </a:r>
          </a:p>
          <a:p>
            <a:pPr marL="0" indent="0">
              <a:buNone/>
            </a:pPr>
            <a:r>
              <a:rPr lang="sv-SE" sz="1800" b="1" dirty="0"/>
              <a:t>Alkohol: </a:t>
            </a:r>
            <a:r>
              <a:rPr lang="sv-SE" sz="1800" dirty="0"/>
              <a:t>12 %</a:t>
            </a:r>
          </a:p>
          <a:p>
            <a:pPr marL="0" indent="0">
              <a:buNone/>
            </a:pPr>
            <a:r>
              <a:rPr lang="sv-SE" sz="1800" b="1" dirty="0"/>
              <a:t>Sockerhalt: </a:t>
            </a:r>
            <a:r>
              <a:rPr lang="sv-SE" sz="1800" dirty="0"/>
              <a:t>Mindre än 3 gr/l</a:t>
            </a:r>
          </a:p>
          <a:p>
            <a:pPr marL="0" indent="0">
              <a:buNone/>
            </a:pPr>
            <a:r>
              <a:rPr lang="sv-SE" sz="1800" b="1" dirty="0"/>
              <a:t>Nr: </a:t>
            </a:r>
            <a:r>
              <a:rPr lang="sv-SE" sz="1800" dirty="0"/>
              <a:t>5585 </a:t>
            </a:r>
          </a:p>
          <a:p>
            <a:pPr marL="0" indent="0">
              <a:buNone/>
            </a:pPr>
            <a:r>
              <a:rPr lang="sv-SE" sz="1800" b="1" dirty="0"/>
              <a:t>Pris: </a:t>
            </a:r>
            <a:r>
              <a:rPr lang="sv-SE" sz="1800" dirty="0"/>
              <a:t>139 kr</a:t>
            </a:r>
          </a:p>
          <a:p>
            <a:pPr marL="0" indent="0">
              <a:buNone/>
            </a:pPr>
            <a:endParaRPr lang="sv-SE" sz="1800" dirty="0"/>
          </a:p>
        </p:txBody>
      </p:sp>
    </p:spTree>
    <p:extLst>
      <p:ext uri="{BB962C8B-B14F-4D97-AF65-F5344CB8AC3E}">
        <p14:creationId xmlns:p14="http://schemas.microsoft.com/office/powerpoint/2010/main" val="2630503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roduktbild för Vouvray Domaine Des Lauriers, 2020">
            <a:extLst>
              <a:ext uri="{FF2B5EF4-FFF2-40B4-BE49-F238E27FC236}">
                <a16:creationId xmlns:a16="http://schemas.microsoft.com/office/drawing/2014/main" id="{06C486FA-8291-5E47-B1D2-9A00301B9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253" y="1132793"/>
            <a:ext cx="1368346" cy="5052354"/>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6877368" cy="535531"/>
          </a:xfrm>
        </p:spPr>
        <p:txBody>
          <a:bodyPr/>
          <a:lstStyle/>
          <a:p>
            <a:r>
              <a:rPr lang="sv-SE" dirty="0" err="1"/>
              <a:t>Domaine</a:t>
            </a:r>
            <a:r>
              <a:rPr lang="sv-SE" dirty="0"/>
              <a:t> des Lauriers </a:t>
            </a:r>
            <a:r>
              <a:rPr lang="sv-SE" dirty="0" err="1"/>
              <a:t>Vouvray</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Producent: </a:t>
            </a:r>
            <a:r>
              <a:rPr lang="sv-SE" sz="1800" dirty="0" err="1"/>
              <a:t>Domaine</a:t>
            </a:r>
            <a:r>
              <a:rPr lang="sv-SE" sz="1800" dirty="0"/>
              <a:t> des Lauriers </a:t>
            </a:r>
          </a:p>
          <a:p>
            <a:pPr marL="0" indent="0">
              <a:buNone/>
            </a:pPr>
            <a:r>
              <a:rPr lang="sv-SE" sz="1800" b="1" dirty="0"/>
              <a:t>Årgång: </a:t>
            </a:r>
            <a:r>
              <a:rPr lang="sv-SE" sz="1800" dirty="0"/>
              <a:t>2020 </a:t>
            </a:r>
          </a:p>
          <a:p>
            <a:pPr marL="0" indent="0">
              <a:buNone/>
            </a:pPr>
            <a:r>
              <a:rPr lang="sv-SE" sz="1800" b="1" dirty="0"/>
              <a:t>Råvaror: </a:t>
            </a:r>
            <a:r>
              <a:rPr lang="sv-SE" sz="1800" dirty="0"/>
              <a:t>100 % </a:t>
            </a:r>
            <a:r>
              <a:rPr lang="sv-SE" sz="1800" dirty="0" err="1"/>
              <a:t>Chenin</a:t>
            </a:r>
            <a:r>
              <a:rPr lang="sv-SE" sz="1800" dirty="0"/>
              <a:t> </a:t>
            </a:r>
            <a:r>
              <a:rPr lang="sv-SE" sz="1800" dirty="0" err="1"/>
              <a:t>blanc</a:t>
            </a:r>
            <a:endParaRPr lang="sv-SE" sz="1800" dirty="0"/>
          </a:p>
          <a:p>
            <a:pPr marL="0" indent="0">
              <a:buNone/>
            </a:pPr>
            <a:r>
              <a:rPr lang="sv-SE" sz="1800" b="1" dirty="0"/>
              <a:t>Ursprung: </a:t>
            </a:r>
            <a:r>
              <a:rPr lang="sv-SE" sz="1800" dirty="0"/>
              <a:t>Loire, </a:t>
            </a:r>
            <a:r>
              <a:rPr lang="sv-SE" sz="1800" dirty="0" err="1"/>
              <a:t>Vouvray</a:t>
            </a:r>
            <a:r>
              <a:rPr lang="sv-SE" sz="1800" dirty="0"/>
              <a:t> (Frankrike)</a:t>
            </a:r>
          </a:p>
          <a:p>
            <a:pPr marL="0" indent="0">
              <a:buNone/>
            </a:pPr>
            <a:r>
              <a:rPr lang="sv-SE" sz="1800" b="1" dirty="0"/>
              <a:t>Alkohol: </a:t>
            </a:r>
            <a:r>
              <a:rPr lang="sv-SE" sz="1800" dirty="0"/>
              <a:t>13 %</a:t>
            </a:r>
          </a:p>
          <a:p>
            <a:pPr marL="0" indent="0">
              <a:buNone/>
            </a:pPr>
            <a:r>
              <a:rPr lang="sv-SE" sz="1800" b="1" dirty="0"/>
              <a:t>Sockerhalt: </a:t>
            </a:r>
            <a:r>
              <a:rPr lang="sv-SE" sz="1800" dirty="0"/>
              <a:t>4 gr/l</a:t>
            </a:r>
          </a:p>
          <a:p>
            <a:pPr marL="0" indent="0">
              <a:buNone/>
            </a:pPr>
            <a:r>
              <a:rPr lang="sv-SE" sz="1800" b="1" dirty="0"/>
              <a:t>Nr: </a:t>
            </a:r>
            <a:r>
              <a:rPr lang="sv-SE" sz="1800" dirty="0"/>
              <a:t>6288 </a:t>
            </a:r>
          </a:p>
          <a:p>
            <a:pPr marL="0" indent="0">
              <a:buNone/>
            </a:pPr>
            <a:r>
              <a:rPr lang="sv-SE" sz="1800" b="1" dirty="0"/>
              <a:t>Pris: </a:t>
            </a:r>
            <a:r>
              <a:rPr lang="sv-SE" sz="1800" dirty="0"/>
              <a:t>145 kr</a:t>
            </a:r>
          </a:p>
          <a:p>
            <a:pPr marL="0" indent="0">
              <a:buNone/>
            </a:pPr>
            <a:endParaRPr lang="sv-SE" sz="1800" dirty="0"/>
          </a:p>
        </p:txBody>
      </p:sp>
    </p:spTree>
    <p:extLst>
      <p:ext uri="{BB962C8B-B14F-4D97-AF65-F5344CB8AC3E}">
        <p14:creationId xmlns:p14="http://schemas.microsoft.com/office/powerpoint/2010/main" val="2815086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638550" cy="535531"/>
          </a:xfrm>
        </p:spPr>
        <p:txBody>
          <a:bodyPr/>
          <a:lstStyle/>
          <a:p>
            <a:r>
              <a:rPr lang="sv-SE" dirty="0"/>
              <a:t>Château </a:t>
            </a:r>
            <a:r>
              <a:rPr lang="sv-SE" dirty="0" err="1"/>
              <a:t>Coucheroy</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Vinfakta</a:t>
            </a:r>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6419850" y="2626861"/>
            <a:ext cx="5250374" cy="3432507"/>
          </a:xfrm>
        </p:spPr>
        <p:txBody>
          <a:bodyPr/>
          <a:lstStyle/>
          <a:p>
            <a:pPr marL="0" indent="0">
              <a:buNone/>
            </a:pPr>
            <a:r>
              <a:rPr lang="sv-SE" sz="1800" b="1" dirty="0"/>
              <a:t>Producent: </a:t>
            </a:r>
            <a:r>
              <a:rPr lang="sv-SE" sz="1800" dirty="0"/>
              <a:t>André </a:t>
            </a:r>
            <a:r>
              <a:rPr lang="sv-SE" sz="1800" dirty="0" err="1"/>
              <a:t>Lurton</a:t>
            </a:r>
            <a:endParaRPr lang="sv-SE" sz="1800" dirty="0"/>
          </a:p>
          <a:p>
            <a:pPr marL="0" indent="0">
              <a:buNone/>
            </a:pPr>
            <a:r>
              <a:rPr lang="sv-SE" sz="1800" b="1" dirty="0"/>
              <a:t>Årgång: </a:t>
            </a:r>
            <a:r>
              <a:rPr lang="sv-SE" sz="1800" dirty="0"/>
              <a:t>2017 </a:t>
            </a:r>
          </a:p>
          <a:p>
            <a:pPr marL="0" indent="0">
              <a:buNone/>
            </a:pPr>
            <a:r>
              <a:rPr lang="sv-SE" sz="1800" b="1" dirty="0"/>
              <a:t>Råvaror: </a:t>
            </a:r>
            <a:r>
              <a:rPr lang="sv-SE" sz="1800" dirty="0"/>
              <a:t>100 % sauvignon </a:t>
            </a:r>
            <a:r>
              <a:rPr lang="sv-SE" sz="1800" dirty="0" err="1"/>
              <a:t>blanc</a:t>
            </a:r>
            <a:endParaRPr lang="sv-SE" sz="1800" dirty="0"/>
          </a:p>
          <a:p>
            <a:pPr marL="0" indent="0">
              <a:buNone/>
            </a:pPr>
            <a:r>
              <a:rPr lang="sv-SE" sz="1800" b="1" dirty="0"/>
              <a:t>Ursprung: </a:t>
            </a:r>
            <a:r>
              <a:rPr lang="sv-SE" sz="1800" dirty="0"/>
              <a:t>Bordeaux, </a:t>
            </a:r>
            <a:r>
              <a:rPr lang="sv-SE" sz="1800" dirty="0" err="1"/>
              <a:t>Pessac-Léognan</a:t>
            </a:r>
            <a:r>
              <a:rPr lang="sv-SE" sz="1800" dirty="0"/>
              <a:t> (Frankrike)</a:t>
            </a:r>
          </a:p>
          <a:p>
            <a:pPr marL="0" indent="0">
              <a:buNone/>
            </a:pPr>
            <a:r>
              <a:rPr lang="sv-SE" sz="1800" b="1" dirty="0"/>
              <a:t>Alkohol: </a:t>
            </a:r>
            <a:r>
              <a:rPr lang="sv-SE" sz="1800" dirty="0"/>
              <a:t>12,5 %</a:t>
            </a:r>
          </a:p>
          <a:p>
            <a:pPr marL="0" indent="0">
              <a:buNone/>
            </a:pPr>
            <a:r>
              <a:rPr lang="sv-SE" sz="1800" b="1" dirty="0"/>
              <a:t>Sockerhalt: </a:t>
            </a:r>
            <a:r>
              <a:rPr lang="sv-SE" sz="1800" dirty="0"/>
              <a:t>Mindre än 3 gr/l</a:t>
            </a:r>
          </a:p>
          <a:p>
            <a:pPr marL="0" indent="0">
              <a:buNone/>
            </a:pPr>
            <a:r>
              <a:rPr lang="sv-SE" sz="1800" b="1" dirty="0"/>
              <a:t>Nr: </a:t>
            </a:r>
            <a:r>
              <a:rPr lang="sv-SE" sz="1800" dirty="0"/>
              <a:t>4136 </a:t>
            </a:r>
          </a:p>
          <a:p>
            <a:pPr marL="0" indent="0">
              <a:buNone/>
            </a:pPr>
            <a:r>
              <a:rPr lang="sv-SE" sz="1800" b="1" dirty="0"/>
              <a:t>Pris: </a:t>
            </a:r>
            <a:r>
              <a:rPr lang="sv-SE" sz="1800" dirty="0"/>
              <a:t>149 kr</a:t>
            </a:r>
          </a:p>
          <a:p>
            <a:pPr marL="0" indent="0">
              <a:buNone/>
            </a:pPr>
            <a:endParaRPr lang="sv-SE" sz="1800" dirty="0"/>
          </a:p>
        </p:txBody>
      </p:sp>
      <p:pic>
        <p:nvPicPr>
          <p:cNvPr id="20482" name="Picture 2" descr="Produktbild för Château Coucheroy Blanc, 2017">
            <a:extLst>
              <a:ext uri="{FF2B5EF4-FFF2-40B4-BE49-F238E27FC236}">
                <a16:creationId xmlns:a16="http://schemas.microsoft.com/office/drawing/2014/main" id="{61F97A6A-8813-134F-BD2F-9F0FAA369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42" y="1156766"/>
            <a:ext cx="1228002" cy="505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02238"/>
      </p:ext>
    </p:extLst>
  </p:cSld>
  <p:clrMapOvr>
    <a:masterClrMapping/>
  </p:clrMapOvr>
</p:sld>
</file>

<file path=ppt/theme/theme1.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C676C736A251142A066C12D5CA5B228" ma:contentTypeVersion="16" ma:contentTypeDescription="Skapa ett nytt dokument." ma:contentTypeScope="" ma:versionID="0d03e450ddeefdcfd13ecb34d629e673">
  <xsd:schema xmlns:xsd="http://www.w3.org/2001/XMLSchema" xmlns:xs="http://www.w3.org/2001/XMLSchema" xmlns:p="http://schemas.microsoft.com/office/2006/metadata/properties" xmlns:ns2="13912128-be00-40fc-8e4c-4694910d5314" xmlns:ns3="0f059a75-6a73-4ec3-8f38-c7f1424fc3c8" targetNamespace="http://schemas.microsoft.com/office/2006/metadata/properties" ma:root="true" ma:fieldsID="9717425193ef38ac26b546489c68e12b" ns2:_="" ns3:_="">
    <xsd:import namespace="13912128-be00-40fc-8e4c-4694910d5314"/>
    <xsd:import namespace="0f059a75-6a73-4ec3-8f38-c7f1424fc3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912128-be00-40fc-8e4c-4694910d5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634348e4-7bcb-4638-9d8c-546e60e788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59a75-6a73-4ec3-8f38-c7f1424fc3c8"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38085db3-dd76-4b11-b11a-693e744d66ce}" ma:internalName="TaxCatchAll" ma:showField="CatchAllData" ma:web="0f059a75-6a73-4ec3-8f38-c7f1424fc3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912128-be00-40fc-8e4c-4694910d5314">
      <Terms xmlns="http://schemas.microsoft.com/office/infopath/2007/PartnerControls"/>
    </lcf76f155ced4ddcb4097134ff3c332f>
    <TaxCatchAll xmlns="0f059a75-6a73-4ec3-8f38-c7f1424fc3c8" xsi:nil="true"/>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5B54510B-3666-4993-B03F-0DD0A5E02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912128-be00-40fc-8e4c-4694910d5314"/>
    <ds:schemaRef ds:uri="0f059a75-6a73-4ec3-8f38-c7f1424fc3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http://schemas.microsoft.com/office/infopath/2007/PartnerControl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schemas.openxmlformats.org/package/2006/metadata/core-properties"/>
    <ds:schemaRef ds:uri="http://purl.org/dc/terms/"/>
    <ds:schemaRef ds:uri="17798c2e-8ec6-411a-92bf-42cada8c5360"/>
    <ds:schemaRef ds:uri="13912128-be00-40fc-8e4c-4694910d5314"/>
    <ds:schemaRef ds:uri="0f059a75-6a73-4ec3-8f38-c7f1424fc3c8"/>
  </ds:schemaRefs>
</ds:datastoreItem>
</file>

<file path=docProps/app.xml><?xml version="1.0" encoding="utf-8"?>
<Properties xmlns="http://schemas.openxmlformats.org/officeDocument/2006/extended-properties" xmlns:vt="http://schemas.openxmlformats.org/officeDocument/2006/docPropsVTypes">
  <Template>Munskänkarna grundmall_ny_generell</Template>
  <TotalTime>52</TotalTime>
  <Words>1130</Words>
  <Application>Microsoft Office PowerPoint</Application>
  <PresentationFormat>Bredbild</PresentationFormat>
  <Paragraphs>118</Paragraphs>
  <Slides>7</Slides>
  <Notes>6</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Munskänkarna grundmall</vt:lpstr>
      <vt:lpstr>[Sektion], [Datum]</vt:lpstr>
      <vt:lpstr>Alvarinho contacto</vt:lpstr>
      <vt:lpstr>Georg breuer Riesling sauvage</vt:lpstr>
      <vt:lpstr>Gustave lorentz Riesling réserve</vt:lpstr>
      <vt:lpstr>Petit chablis</vt:lpstr>
      <vt:lpstr>Domaine des Lauriers Vouvray</vt:lpstr>
      <vt:lpstr>Château Coucheroy</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Anders Östebo</cp:lastModifiedBy>
  <cp:revision>7</cp:revision>
  <dcterms:created xsi:type="dcterms:W3CDTF">2020-12-03T19:07:33Z</dcterms:created>
  <dcterms:modified xsi:type="dcterms:W3CDTF">2025-02-07T15:23:40Z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0x0101006C676C736A251142A066C12D5CA5B228</vt:lpwstr>
  </property>
</Properties>
</file>