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1" r:id="rId5"/>
    <p:sldId id="273" r:id="rId6"/>
    <p:sldId id="274" r:id="rId7"/>
    <p:sldId id="275" r:id="rId8"/>
    <p:sldId id="278" r:id="rId9"/>
    <p:sldId id="277" r:id="rId10"/>
    <p:sldId id="276"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6" autoAdjust="0"/>
    <p:restoredTop sz="73095" autoAdjust="0"/>
  </p:normalViewPr>
  <p:slideViewPr>
    <p:cSldViewPr snapToGrid="0">
      <p:cViewPr varScale="1">
        <p:scale>
          <a:sx n="81" d="100"/>
          <a:sy n="81" d="100"/>
        </p:scale>
        <p:origin x="1512" y="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298C0E-C72D-4E14-B3FA-D80BA3DE73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F12906D-1FF4-4CC6-BAF7-9E8EB6042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84CAF2-6553-4878-BE19-6E39CC3A382B}" type="datetimeFigureOut">
              <a:rPr lang="en-GB" smtClean="0"/>
              <a:t>13/03/2026</a:t>
            </a:fld>
            <a:endParaRPr lang="en-GB"/>
          </a:p>
        </p:txBody>
      </p:sp>
      <p:sp>
        <p:nvSpPr>
          <p:cNvPr id="4" name="Footer Placeholder 3">
            <a:extLst>
              <a:ext uri="{FF2B5EF4-FFF2-40B4-BE49-F238E27FC236}">
                <a16:creationId xmlns:a16="http://schemas.microsoft.com/office/drawing/2014/main" id="{C612AAA4-A33F-4FFE-9C13-7065E33820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659F2E6-C5D9-4EA2-848E-67E893D6AC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5D6C25-117A-4746-ACA5-AFD82E016F39}" type="slidenum">
              <a:rPr lang="en-GB" smtClean="0"/>
              <a:t>‹#›</a:t>
            </a:fld>
            <a:endParaRPr lang="en-GB"/>
          </a:p>
        </p:txBody>
      </p:sp>
    </p:spTree>
    <p:extLst>
      <p:ext uri="{BB962C8B-B14F-4D97-AF65-F5344CB8AC3E}">
        <p14:creationId xmlns:p14="http://schemas.microsoft.com/office/powerpoint/2010/main" val="222932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6C0-2F51-443C-9C34-31F1D12D7722}" type="datetimeFigureOut">
              <a:rPr lang="en-GB" smtClean="0"/>
              <a:t>13/03/2026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F1CD7-E2BE-4A67-8207-E60D11195459}" type="slidenum">
              <a:rPr lang="en-GB" smtClean="0"/>
              <a:t>‹#›</a:t>
            </a:fld>
            <a:endParaRPr lang="en-GB"/>
          </a:p>
        </p:txBody>
      </p:sp>
    </p:spTree>
    <p:extLst>
      <p:ext uri="{BB962C8B-B14F-4D97-AF65-F5344CB8AC3E}">
        <p14:creationId xmlns:p14="http://schemas.microsoft.com/office/powerpoint/2010/main" val="250562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1</a:t>
            </a:fld>
            <a:endParaRPr lang="en-GB"/>
          </a:p>
        </p:txBody>
      </p:sp>
    </p:spTree>
    <p:extLst>
      <p:ext uri="{BB962C8B-B14F-4D97-AF65-F5344CB8AC3E}">
        <p14:creationId xmlns:p14="http://schemas.microsoft.com/office/powerpoint/2010/main" val="18627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Namnet </a:t>
            </a:r>
            <a:r>
              <a:rPr lang="sv-SE" sz="1200" b="0" i="0" kern="1200" dirty="0" err="1">
                <a:solidFill>
                  <a:schemeClr val="tx1"/>
                </a:solidFill>
                <a:effectLst/>
                <a:latin typeface="+mn-lt"/>
                <a:ea typeface="+mn-ea"/>
                <a:cs typeface="+mn-cs"/>
              </a:rPr>
              <a:t>Pongrácz</a:t>
            </a:r>
            <a:r>
              <a:rPr lang="sv-SE" sz="1200" b="0" i="0" kern="1200" dirty="0">
                <a:solidFill>
                  <a:schemeClr val="tx1"/>
                </a:solidFill>
                <a:effectLst/>
                <a:latin typeface="+mn-lt"/>
                <a:ea typeface="+mn-ea"/>
                <a:cs typeface="+mn-cs"/>
              </a:rPr>
              <a:t> är taget efter den ungerska oenologen </a:t>
            </a:r>
            <a:r>
              <a:rPr lang="sv-SE" sz="1200" b="0" i="0" kern="1200" dirty="0" err="1">
                <a:solidFill>
                  <a:schemeClr val="tx1"/>
                </a:solidFill>
                <a:effectLst/>
                <a:latin typeface="+mn-lt"/>
                <a:ea typeface="+mn-ea"/>
                <a:cs typeface="+mn-cs"/>
              </a:rPr>
              <a:t>Desiderius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Pongrácz</a:t>
            </a:r>
            <a:r>
              <a:rPr lang="sv-S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är gjort enligt traditionell metod, vilket innebär att vinet har fått sina bubblor via en andra jäsning på flaska.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I Sydafrika kallas den traditionella metoden för ”</a:t>
            </a:r>
            <a:r>
              <a:rPr lang="sv-SE" sz="1200" b="0" i="0" kern="1200" dirty="0" err="1">
                <a:solidFill>
                  <a:schemeClr val="tx1"/>
                </a:solidFill>
                <a:effectLst/>
                <a:latin typeface="+mn-lt"/>
                <a:ea typeface="+mn-ea"/>
                <a:cs typeface="+mn-cs"/>
              </a:rPr>
              <a:t>Méthode</a:t>
            </a:r>
            <a:r>
              <a:rPr lang="sv-SE" sz="1200" b="0" i="0" kern="1200" dirty="0">
                <a:solidFill>
                  <a:schemeClr val="tx1"/>
                </a:solidFill>
                <a:effectLst/>
                <a:latin typeface="+mn-lt"/>
                <a:ea typeface="+mn-ea"/>
                <a:cs typeface="+mn-cs"/>
              </a:rPr>
              <a:t> Cap </a:t>
            </a:r>
            <a:r>
              <a:rPr lang="sv-SE" sz="1200" b="0" i="0" kern="1200" dirty="0" err="1">
                <a:solidFill>
                  <a:schemeClr val="tx1"/>
                </a:solidFill>
                <a:effectLst/>
                <a:latin typeface="+mn-lt"/>
                <a:ea typeface="+mn-ea"/>
                <a:cs typeface="+mn-cs"/>
              </a:rPr>
              <a:t>Classique</a:t>
            </a:r>
            <a:r>
              <a:rPr lang="sv-S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har lagrats cirka två år på sin jästfällning innan </a:t>
            </a:r>
            <a:r>
              <a:rPr lang="sv-SE" sz="1200" b="0" i="0" kern="1200" dirty="0" err="1">
                <a:solidFill>
                  <a:schemeClr val="tx1"/>
                </a:solidFill>
                <a:effectLst/>
                <a:latin typeface="+mn-lt"/>
                <a:ea typeface="+mn-ea"/>
                <a:cs typeface="+mn-cs"/>
              </a:rPr>
              <a:t>degorgering</a:t>
            </a:r>
            <a:r>
              <a:rPr lang="sv-S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Utan årgång. </a:t>
            </a:r>
          </a:p>
          <a:p>
            <a:r>
              <a:rPr lang="sv-SE" sz="1200" b="0" i="0"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Munskänkarnas beskrivning och bedömning (maj 2024):</a:t>
            </a:r>
            <a:br>
              <a:rPr lang="sv-SE" sz="1200" b="0" i="0" kern="1200" dirty="0">
                <a:solidFill>
                  <a:schemeClr val="tx1"/>
                </a:solidFill>
                <a:effectLst/>
                <a:latin typeface="+mn-lt"/>
                <a:ea typeface="+mn-ea"/>
                <a:cs typeface="+mn-cs"/>
              </a:rPr>
            </a:br>
            <a:r>
              <a:rPr lang="sv-SE" sz="1200" b="0" i="1" kern="1200" dirty="0">
                <a:solidFill>
                  <a:schemeClr val="tx1"/>
                </a:solidFill>
                <a:effectLst/>
                <a:latin typeface="+mn-lt"/>
                <a:ea typeface="+mn-ea"/>
                <a:cs typeface="+mn-cs"/>
              </a:rPr>
              <a:t>Något försiktig, brödig doft av grapefrukt, citron, kiwi och ett stänk krita. Ung, slank, helt torr smak med hög, ren fruktsyra med viss mineralitet i avslutet.</a:t>
            </a:r>
          </a:p>
          <a:p>
            <a:r>
              <a:rPr lang="sv-SE" sz="1200" b="0" i="1" kern="1200" dirty="0">
                <a:solidFill>
                  <a:schemeClr val="tx1"/>
                </a:solidFill>
                <a:effectLst/>
                <a:latin typeface="+mn-lt"/>
                <a:ea typeface="+mn-ea"/>
                <a:cs typeface="+mn-cs"/>
              </a:rPr>
              <a:t>12,5 poäng, prisvärt</a:t>
            </a:r>
          </a:p>
          <a:p>
            <a:br>
              <a:rPr lang="sv-SE" dirty="0"/>
            </a:br>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2</a:t>
            </a:fld>
            <a:endParaRPr lang="en-GB"/>
          </a:p>
        </p:txBody>
      </p:sp>
    </p:spTree>
    <p:extLst>
      <p:ext uri="{BB962C8B-B14F-4D97-AF65-F5344CB8AC3E}">
        <p14:creationId xmlns:p14="http://schemas.microsoft.com/office/powerpoint/2010/main" val="343375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Gjort enligt ”</a:t>
            </a:r>
            <a:r>
              <a:rPr lang="sv-SE" sz="1200" b="0" i="0" kern="1200" dirty="0" err="1">
                <a:solidFill>
                  <a:schemeClr val="tx1"/>
                </a:solidFill>
                <a:effectLst/>
                <a:latin typeface="+mn-lt"/>
                <a:ea typeface="+mn-ea"/>
                <a:cs typeface="+mn-cs"/>
              </a:rPr>
              <a:t>Méthode</a:t>
            </a:r>
            <a:r>
              <a:rPr lang="sv-SE" sz="1200" b="0" i="0" kern="1200" dirty="0">
                <a:solidFill>
                  <a:schemeClr val="tx1"/>
                </a:solidFill>
                <a:effectLst/>
                <a:latin typeface="+mn-lt"/>
                <a:ea typeface="+mn-ea"/>
                <a:cs typeface="+mn-cs"/>
              </a:rPr>
              <a:t> Cap </a:t>
            </a:r>
            <a:r>
              <a:rPr lang="sv-SE" sz="1200" b="0" i="0" kern="1200" dirty="0" err="1">
                <a:solidFill>
                  <a:schemeClr val="tx1"/>
                </a:solidFill>
                <a:effectLst/>
                <a:latin typeface="+mn-lt"/>
                <a:ea typeface="+mn-ea"/>
                <a:cs typeface="+mn-cs"/>
              </a:rPr>
              <a:t>Classique</a:t>
            </a:r>
            <a:r>
              <a:rPr lang="sv-SE" sz="1200" b="0" i="0" kern="1200" dirty="0">
                <a:solidFill>
                  <a:schemeClr val="tx1"/>
                </a:solidFill>
                <a:effectLst/>
                <a:latin typeface="+mn-lt"/>
                <a:ea typeface="+mn-ea"/>
                <a:cs typeface="+mn-cs"/>
              </a:rPr>
              <a:t>”.</a:t>
            </a:r>
          </a:p>
          <a:p>
            <a:r>
              <a:rPr lang="sv-SE" sz="1200" b="0" kern="1200" dirty="0">
                <a:solidFill>
                  <a:schemeClr val="tx1"/>
                </a:solidFill>
                <a:effectLst/>
                <a:latin typeface="+mn-lt"/>
                <a:ea typeface="+mn-ea"/>
                <a:cs typeface="+mn-cs"/>
              </a:rPr>
              <a:t>• Vinet har legat 18 månader på jästfällningen.</a:t>
            </a:r>
          </a:p>
          <a:p>
            <a:r>
              <a:rPr lang="sv-SE" sz="1200" b="0" kern="1200" dirty="0">
                <a:solidFill>
                  <a:schemeClr val="tx1"/>
                </a:solidFill>
                <a:effectLst/>
                <a:latin typeface="+mn-lt"/>
                <a:ea typeface="+mn-ea"/>
                <a:cs typeface="+mn-cs"/>
              </a:rPr>
              <a:t>• Aktuell årgång i mars 2026: 2023.</a:t>
            </a:r>
          </a:p>
          <a:p>
            <a:endParaRPr lang="sv-SE" sz="1200" b="1"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Munskänkarnas beskrivning och bedömning (maj 2025):</a:t>
            </a:r>
            <a:br>
              <a:rPr lang="sv-SE" sz="1200" b="1" i="0" kern="1200" dirty="0">
                <a:solidFill>
                  <a:schemeClr val="tx1"/>
                </a:solidFill>
                <a:effectLst/>
                <a:latin typeface="+mn-lt"/>
                <a:ea typeface="+mn-ea"/>
                <a:cs typeface="+mn-cs"/>
              </a:rPr>
            </a:br>
            <a:r>
              <a:rPr lang="sv-SE" sz="1200" b="0" i="1" kern="1200" dirty="0" err="1">
                <a:solidFill>
                  <a:schemeClr val="tx1"/>
                </a:solidFill>
                <a:effectLst/>
                <a:latin typeface="+mn-lt"/>
                <a:ea typeface="+mn-ea"/>
                <a:cs typeface="+mn-cs"/>
              </a:rPr>
              <a:t>Gulfruktig</a:t>
            </a:r>
            <a:r>
              <a:rPr lang="sv-SE" sz="1200" b="0" i="1" kern="1200" dirty="0">
                <a:solidFill>
                  <a:schemeClr val="tx1"/>
                </a:solidFill>
                <a:effectLst/>
                <a:latin typeface="+mn-lt"/>
                <a:ea typeface="+mn-ea"/>
                <a:cs typeface="+mn-cs"/>
              </a:rPr>
              <a:t>, något knuten doft med kaffetoner och en touch </a:t>
            </a:r>
            <a:r>
              <a:rPr lang="sv-SE" sz="1200" b="0" i="1" kern="1200" dirty="0" err="1">
                <a:solidFill>
                  <a:schemeClr val="tx1"/>
                </a:solidFill>
                <a:effectLst/>
                <a:latin typeface="+mn-lt"/>
                <a:ea typeface="+mn-ea"/>
                <a:cs typeface="+mn-cs"/>
              </a:rPr>
              <a:t>autolys</a:t>
            </a:r>
            <a:r>
              <a:rPr lang="sv-SE" sz="1200" b="0" i="1" kern="1200" dirty="0">
                <a:solidFill>
                  <a:schemeClr val="tx1"/>
                </a:solidFill>
                <a:effectLst/>
                <a:latin typeface="+mn-lt"/>
                <a:ea typeface="+mn-ea"/>
                <a:cs typeface="+mn-cs"/>
              </a:rPr>
              <a:t>. Torr, storbubblig, medelfyllig smak med medelhög syra och tydlig beska, enkelt mittparti men med bra balans och ett bra avslut med bruna äpplen och beska. </a:t>
            </a:r>
            <a:br>
              <a:rPr lang="sv-SE" dirty="0"/>
            </a:br>
            <a:r>
              <a:rPr lang="sv-SE" i="1" dirty="0"/>
              <a:t>13,5 poäng, fynd</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3</a:t>
            </a:fld>
            <a:endParaRPr lang="en-GB"/>
          </a:p>
        </p:txBody>
      </p:sp>
    </p:spTree>
    <p:extLst>
      <p:ext uri="{BB962C8B-B14F-4D97-AF65-F5344CB8AC3E}">
        <p14:creationId xmlns:p14="http://schemas.microsoft.com/office/powerpoint/2010/main" val="2838490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The </a:t>
            </a:r>
            <a:r>
              <a:rPr lang="sv-SE" sz="1200" b="0" i="0" kern="1200" dirty="0" err="1">
                <a:solidFill>
                  <a:schemeClr val="tx1"/>
                </a:solidFill>
                <a:effectLst/>
                <a:latin typeface="+mn-lt"/>
                <a:ea typeface="+mn-ea"/>
                <a:cs typeface="+mn-cs"/>
              </a:rPr>
              <a:t>Stellenbosch</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Reserve</a:t>
            </a:r>
            <a:r>
              <a:rPr lang="sv-SE" sz="1200" b="0" i="0" kern="1200" dirty="0">
                <a:solidFill>
                  <a:schemeClr val="tx1"/>
                </a:solidFill>
                <a:effectLst/>
                <a:latin typeface="+mn-lt"/>
                <a:ea typeface="+mn-ea"/>
                <a:cs typeface="+mn-cs"/>
              </a:rPr>
              <a:t> är ett av Jean Engelbrechts projekt. Han äger också </a:t>
            </a:r>
            <a:r>
              <a:rPr lang="sv-SE" sz="1200" b="0" i="0" kern="1200" dirty="0" err="1">
                <a:solidFill>
                  <a:schemeClr val="tx1"/>
                </a:solidFill>
                <a:effectLst/>
                <a:latin typeface="+mn-lt"/>
                <a:ea typeface="+mn-ea"/>
                <a:cs typeface="+mn-cs"/>
              </a:rPr>
              <a:t>Rust</a:t>
            </a:r>
            <a:r>
              <a:rPr lang="sv-SE" sz="1200" b="0" i="0" kern="1200" dirty="0">
                <a:solidFill>
                  <a:schemeClr val="tx1"/>
                </a:solidFill>
                <a:effectLst/>
                <a:latin typeface="+mn-lt"/>
                <a:ea typeface="+mn-ea"/>
                <a:cs typeface="+mn-cs"/>
              </a:rPr>
              <a:t> en Vrede och är involverad i flera andra vingårdar.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har jäst och </a:t>
            </a:r>
            <a:r>
              <a:rPr lang="sv-SE" sz="1200" b="0" i="0" kern="1200" dirty="0" err="1">
                <a:solidFill>
                  <a:schemeClr val="tx1"/>
                </a:solidFill>
                <a:effectLst/>
                <a:latin typeface="+mn-lt"/>
                <a:ea typeface="+mn-ea"/>
                <a:cs typeface="+mn-cs"/>
              </a:rPr>
              <a:t>skalmacererats</a:t>
            </a:r>
            <a:r>
              <a:rPr lang="sv-SE" sz="1200" b="0" i="0" kern="1200" dirty="0">
                <a:solidFill>
                  <a:schemeClr val="tx1"/>
                </a:solidFill>
                <a:effectLst/>
                <a:latin typeface="+mn-lt"/>
                <a:ea typeface="+mn-ea"/>
                <a:cs typeface="+mn-cs"/>
              </a:rPr>
              <a:t> i öppna jäskar med daglig överpumpning och nedtryckning av skalmassan. Sedan tappades et över på fat för </a:t>
            </a:r>
            <a:r>
              <a:rPr lang="sv-SE" sz="1200" b="0" i="0" kern="1200" dirty="0" err="1">
                <a:solidFill>
                  <a:schemeClr val="tx1"/>
                </a:solidFill>
                <a:effectLst/>
                <a:latin typeface="+mn-lt"/>
                <a:ea typeface="+mn-ea"/>
                <a:cs typeface="+mn-cs"/>
              </a:rPr>
              <a:t>malolaktisk</a:t>
            </a:r>
            <a:r>
              <a:rPr lang="sv-SE" sz="1200" b="0" i="0" kern="1200" dirty="0">
                <a:solidFill>
                  <a:schemeClr val="tx1"/>
                </a:solidFill>
                <a:effectLst/>
                <a:latin typeface="+mn-lt"/>
                <a:ea typeface="+mn-ea"/>
                <a:cs typeface="+mn-cs"/>
              </a:rPr>
              <a:t> omvandling och lagring. 40 % av vinet har lagrats ett och ett halvt år på franska ekfat.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 Aktuell årgång i mars 2026: 2023.</a:t>
            </a: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Munskänkarnas beskrivning och bedömning (oktober 2019):</a:t>
            </a:r>
          </a:p>
          <a:p>
            <a:r>
              <a:rPr lang="sv-SE" sz="1200" b="0" i="1" kern="1200" dirty="0">
                <a:solidFill>
                  <a:schemeClr val="tx1"/>
                </a:solidFill>
                <a:effectLst/>
                <a:latin typeface="+mn-lt"/>
                <a:ea typeface="+mn-ea"/>
                <a:cs typeface="+mn-cs"/>
              </a:rPr>
              <a:t>Ung, fruktig doft med svarta vinbär och andra mörka bär. Medelfyllig, god, fruktig och </a:t>
            </a:r>
            <a:r>
              <a:rPr lang="sv-SE" sz="1200" b="0" i="1" kern="1200" dirty="0" err="1">
                <a:solidFill>
                  <a:schemeClr val="tx1"/>
                </a:solidFill>
                <a:effectLst/>
                <a:latin typeface="+mn-lt"/>
                <a:ea typeface="+mn-ea"/>
                <a:cs typeface="+mn-cs"/>
              </a:rPr>
              <a:t>ekig</a:t>
            </a:r>
            <a:r>
              <a:rPr lang="sv-SE" sz="1200" b="0" i="1" kern="1200" dirty="0">
                <a:solidFill>
                  <a:schemeClr val="tx1"/>
                </a:solidFill>
                <a:effectLst/>
                <a:latin typeface="+mn-lt"/>
                <a:ea typeface="+mn-ea"/>
                <a:cs typeface="+mn-cs"/>
              </a:rPr>
              <a:t> smak med sammansatta aromer, mogna syror, riktigt bra längd och alkoholvarm avslutning. </a:t>
            </a:r>
          </a:p>
          <a:p>
            <a:r>
              <a:rPr lang="sv-SE" sz="1200" b="0" i="1" kern="1200" dirty="0">
                <a:solidFill>
                  <a:schemeClr val="tx1"/>
                </a:solidFill>
                <a:effectLst/>
                <a:latin typeface="+mn-lt"/>
                <a:ea typeface="+mn-ea"/>
                <a:cs typeface="+mn-cs"/>
              </a:rPr>
              <a:t>14 poäng, mer än prisvärt</a:t>
            </a:r>
          </a:p>
          <a:p>
            <a:br>
              <a:rPr lang="sv-SE" dirty="0"/>
            </a:br>
            <a:endParaRPr lang="sv-SE" sz="1200" b="0" i="0" kern="1200" dirty="0">
              <a:solidFill>
                <a:schemeClr val="tx1"/>
              </a:solidFill>
              <a:effectLst/>
              <a:latin typeface="+mn-lt"/>
              <a:ea typeface="+mn-ea"/>
              <a:cs typeface="+mn-cs"/>
            </a:endParaRPr>
          </a:p>
          <a:p>
            <a:endParaRPr lang="sv-SE"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4</a:t>
            </a:fld>
            <a:endParaRPr lang="en-GB"/>
          </a:p>
        </p:txBody>
      </p:sp>
    </p:spTree>
    <p:extLst>
      <p:ext uri="{BB962C8B-B14F-4D97-AF65-F5344CB8AC3E}">
        <p14:creationId xmlns:p14="http://schemas.microsoft.com/office/powerpoint/2010/main" val="196753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 Egendomen har anor tillbaka till 1694. I dag drivs den av Jean Engelbrecht som räknas som en av landets mest framträdande </a:t>
            </a:r>
            <a:r>
              <a:rPr lang="sv-SE" sz="1200" b="0" i="0" kern="1200" dirty="0" err="1">
                <a:solidFill>
                  <a:schemeClr val="tx1"/>
                </a:solidFill>
                <a:effectLst/>
                <a:latin typeface="+mn-lt"/>
                <a:ea typeface="+mn-ea"/>
                <a:cs typeface="+mn-cs"/>
              </a:rPr>
              <a:t>vinprofiler</a:t>
            </a:r>
            <a:r>
              <a:rPr lang="sv-SE" sz="1200" b="0" i="0" kern="1200" dirty="0">
                <a:solidFill>
                  <a:schemeClr val="tx1"/>
                </a:solidFill>
                <a:effectLst/>
                <a:latin typeface="+mn-lt"/>
                <a:ea typeface="+mn-ea"/>
                <a:cs typeface="+mn-cs"/>
              </a:rPr>
              <a:t>.</a:t>
            </a:r>
          </a:p>
          <a:p>
            <a:r>
              <a:rPr lang="sv-SE" sz="1200" b="0" i="0" kern="1200" dirty="0">
                <a:solidFill>
                  <a:schemeClr val="tx1"/>
                </a:solidFill>
                <a:effectLst/>
                <a:latin typeface="+mn-lt"/>
                <a:ea typeface="+mn-ea"/>
                <a:cs typeface="+mn-cs"/>
              </a:rPr>
              <a:t>• Druvsorterna </a:t>
            </a:r>
            <a:r>
              <a:rPr lang="sv-SE" sz="1200" b="0" i="0" kern="1200" dirty="0" err="1">
                <a:solidFill>
                  <a:schemeClr val="tx1"/>
                </a:solidFill>
                <a:effectLst/>
                <a:latin typeface="+mn-lt"/>
                <a:ea typeface="+mn-ea"/>
                <a:cs typeface="+mn-cs"/>
              </a:rPr>
              <a:t>vinifierades</a:t>
            </a:r>
            <a:r>
              <a:rPr lang="sv-SE" sz="1200" b="0" i="0" kern="1200" dirty="0">
                <a:solidFill>
                  <a:schemeClr val="tx1"/>
                </a:solidFill>
                <a:effectLst/>
                <a:latin typeface="+mn-lt"/>
                <a:ea typeface="+mn-ea"/>
                <a:cs typeface="+mn-cs"/>
              </a:rPr>
              <a:t> var för sig. Jäsningen pågick i 7 dagar och följdes av ytterligare 21 dagars </a:t>
            </a:r>
            <a:r>
              <a:rPr lang="sv-SE" sz="1200" b="0" i="0" kern="1200" dirty="0" err="1">
                <a:solidFill>
                  <a:schemeClr val="tx1"/>
                </a:solidFill>
                <a:effectLst/>
                <a:latin typeface="+mn-lt"/>
                <a:ea typeface="+mn-ea"/>
                <a:cs typeface="+mn-cs"/>
              </a:rPr>
              <a:t>maceration</a:t>
            </a:r>
            <a:r>
              <a:rPr lang="sv-SE" sz="1200" b="0" i="0" kern="1200" dirty="0">
                <a:solidFill>
                  <a:schemeClr val="tx1"/>
                </a:solidFill>
                <a:effectLst/>
                <a:latin typeface="+mn-lt"/>
                <a:ea typeface="+mn-ea"/>
                <a:cs typeface="+mn-cs"/>
              </a:rPr>
              <a:t>. Överpumpning och manuell nedtryckning av skalmassan genomfördes 2-4 gånger om dagen. Den </a:t>
            </a:r>
            <a:r>
              <a:rPr lang="sv-SE" sz="1200" b="0" i="0" kern="1200" dirty="0" err="1">
                <a:solidFill>
                  <a:schemeClr val="tx1"/>
                </a:solidFill>
                <a:effectLst/>
                <a:latin typeface="+mn-lt"/>
                <a:ea typeface="+mn-ea"/>
                <a:cs typeface="+mn-cs"/>
              </a:rPr>
              <a:t>malolaktiska</a:t>
            </a:r>
            <a:r>
              <a:rPr lang="sv-SE" sz="1200" b="0" i="0" kern="1200" dirty="0">
                <a:solidFill>
                  <a:schemeClr val="tx1"/>
                </a:solidFill>
                <a:effectLst/>
                <a:latin typeface="+mn-lt"/>
                <a:ea typeface="+mn-ea"/>
                <a:cs typeface="+mn-cs"/>
              </a:rPr>
              <a:t> jäsningen gjordes på fat.</a:t>
            </a:r>
          </a:p>
          <a:p>
            <a:r>
              <a:rPr lang="sv-SE" sz="1200" b="0" i="0" kern="1200" dirty="0">
                <a:solidFill>
                  <a:schemeClr val="tx1"/>
                </a:solidFill>
                <a:effectLst/>
                <a:latin typeface="+mn-lt"/>
                <a:ea typeface="+mn-ea"/>
                <a:cs typeface="+mn-cs"/>
              </a:rPr>
              <a:t>• Vinet har lagrats i 18 månader på 300 liter stora franska ekfat. 20 % av faten var nya, 20 % 1 år, 20 % 2 år och 40 % 3 år gamla.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 Aktuell årgång i mars 2026: 2021.</a:t>
            </a:r>
            <a:endParaRPr lang="sv-SE" sz="1200" b="0" i="0" kern="1200" dirty="0">
              <a:solidFill>
                <a:schemeClr val="tx1"/>
              </a:solidFill>
              <a:effectLst/>
              <a:latin typeface="+mn-lt"/>
              <a:ea typeface="+mn-ea"/>
              <a:cs typeface="+mn-cs"/>
            </a:endParaRPr>
          </a:p>
          <a:p>
            <a:br>
              <a:rPr lang="sv-SE" sz="120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Munskänkarnas beskrivning och bedömning (januari 2021):</a:t>
            </a:r>
          </a:p>
          <a:p>
            <a:r>
              <a:rPr lang="sv-SE" sz="1200" b="0" i="1" kern="1200" dirty="0">
                <a:solidFill>
                  <a:schemeClr val="tx1"/>
                </a:solidFill>
                <a:effectLst/>
                <a:latin typeface="+mn-lt"/>
                <a:ea typeface="+mn-ea"/>
                <a:cs typeface="+mn-cs"/>
              </a:rPr>
              <a:t>Fruktig doft med svarta vinbär och andra mörka bär, ek och choklad. Drygt medelfyllig, rik, fruktig och sammansatt smak med god kropp, stadiga tanniner, bra syra, utmärkt längd och alkoholvarm avslutning.</a:t>
            </a:r>
          </a:p>
          <a:p>
            <a:r>
              <a:rPr lang="sv-SE" sz="1200" b="0" i="1" kern="1200" dirty="0">
                <a:solidFill>
                  <a:schemeClr val="tx1"/>
                </a:solidFill>
                <a:effectLst/>
                <a:latin typeface="+mn-lt"/>
                <a:ea typeface="+mn-ea"/>
                <a:cs typeface="+mn-cs"/>
              </a:rPr>
              <a:t>15 poäng, prisvärt </a:t>
            </a:r>
            <a:br>
              <a:rPr lang="sv-SE" dirty="0"/>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5</a:t>
            </a:fld>
            <a:endParaRPr lang="en-GB"/>
          </a:p>
        </p:txBody>
      </p:sp>
    </p:spTree>
    <p:extLst>
      <p:ext uri="{BB962C8B-B14F-4D97-AF65-F5344CB8AC3E}">
        <p14:creationId xmlns:p14="http://schemas.microsoft.com/office/powerpoint/2010/main" val="279684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Meerlust</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Estate</a:t>
            </a:r>
            <a:r>
              <a:rPr lang="sv-SE" sz="1200" b="0" i="0" kern="1200" dirty="0">
                <a:solidFill>
                  <a:schemeClr val="tx1"/>
                </a:solidFill>
                <a:effectLst/>
                <a:latin typeface="+mn-lt"/>
                <a:ea typeface="+mn-ea"/>
                <a:cs typeface="+mn-cs"/>
              </a:rPr>
              <a:t> uppfördes 1693 och är den äldsta familjeägda gården i Sydafrika.</a:t>
            </a:r>
          </a:p>
          <a:p>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Meerlust</a:t>
            </a:r>
            <a:r>
              <a:rPr lang="sv-SE" sz="1200" b="0" i="0" kern="1200" dirty="0">
                <a:solidFill>
                  <a:schemeClr val="tx1"/>
                </a:solidFill>
                <a:effectLst/>
                <a:latin typeface="+mn-lt"/>
                <a:ea typeface="+mn-ea"/>
                <a:cs typeface="+mn-cs"/>
              </a:rPr>
              <a:t> äger 110 hektar planterade med klassiska franska druvor. </a:t>
            </a:r>
          </a:p>
          <a:p>
            <a:r>
              <a:rPr lang="sv-SE" sz="1200" b="0" i="0" kern="1200" dirty="0">
                <a:solidFill>
                  <a:schemeClr val="tx1"/>
                </a:solidFill>
                <a:effectLst/>
                <a:latin typeface="+mn-lt"/>
                <a:ea typeface="+mn-ea"/>
                <a:cs typeface="+mn-cs"/>
              </a:rPr>
              <a:t>• Vinmakare sedan 2020 är den unga Wim </a:t>
            </a:r>
            <a:r>
              <a:rPr lang="sv-SE" sz="1200" b="0" i="0" kern="1200" dirty="0" err="1">
                <a:solidFill>
                  <a:schemeClr val="tx1"/>
                </a:solidFill>
                <a:effectLst/>
                <a:latin typeface="+mn-lt"/>
                <a:ea typeface="+mn-ea"/>
                <a:cs typeface="+mn-cs"/>
              </a:rPr>
              <a:t>Truter</a:t>
            </a:r>
            <a:r>
              <a:rPr lang="sv-SE" sz="1200" b="0" i="0" kern="1200" dirty="0">
                <a:solidFill>
                  <a:schemeClr val="tx1"/>
                </a:solidFill>
                <a:effectLst/>
                <a:latin typeface="+mn-lt"/>
                <a:ea typeface="+mn-ea"/>
                <a:cs typeface="+mn-cs"/>
              </a:rPr>
              <a:t>. </a:t>
            </a:r>
          </a:p>
          <a:p>
            <a:r>
              <a:rPr lang="sv-SE" sz="1200" b="0" i="0" kern="1200" dirty="0">
                <a:solidFill>
                  <a:schemeClr val="tx1"/>
                </a:solidFill>
                <a:effectLst/>
                <a:latin typeface="+mn-lt"/>
                <a:ea typeface="+mn-ea"/>
                <a:cs typeface="+mn-cs"/>
              </a:rPr>
              <a:t>• Rubicon är en numera ikonisk </a:t>
            </a:r>
            <a:r>
              <a:rPr lang="sv-SE" sz="1200" b="0" i="0" kern="1200" dirty="0" err="1">
                <a:solidFill>
                  <a:schemeClr val="tx1"/>
                </a:solidFill>
                <a:effectLst/>
                <a:latin typeface="+mn-lt"/>
                <a:ea typeface="+mn-ea"/>
                <a:cs typeface="+mn-cs"/>
              </a:rPr>
              <a:t>Bordeauxblend</a:t>
            </a:r>
            <a:r>
              <a:rPr lang="sv-SE" sz="1200" b="0" i="0" kern="1200" dirty="0">
                <a:solidFill>
                  <a:schemeClr val="tx1"/>
                </a:solidFill>
                <a:effectLst/>
                <a:latin typeface="+mn-lt"/>
                <a:ea typeface="+mn-ea"/>
                <a:cs typeface="+mn-cs"/>
              </a:rPr>
              <a:t> som lagras i 24 månader i fransk ek.</a:t>
            </a:r>
          </a:p>
          <a:p>
            <a:r>
              <a:rPr lang="sv-SE" sz="1200" b="0" i="0" kern="1200" dirty="0">
                <a:solidFill>
                  <a:schemeClr val="tx1"/>
                </a:solidFill>
                <a:effectLst/>
                <a:latin typeface="+mn-lt"/>
                <a:ea typeface="+mn-ea"/>
                <a:cs typeface="+mn-cs"/>
              </a:rPr>
              <a:t>• Den första årgången som gjordes var 1980.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 Aktuell årgång i mars 2026: 2022.</a:t>
            </a:r>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Munskänkarnas beskrivning och bedömning (mars 2021):</a:t>
            </a:r>
          </a:p>
          <a:p>
            <a:r>
              <a:rPr lang="sv-SE" sz="1200" b="0" i="1" kern="1200" dirty="0">
                <a:solidFill>
                  <a:schemeClr val="tx1"/>
                </a:solidFill>
                <a:effectLst/>
                <a:latin typeface="+mn-lt"/>
                <a:ea typeface="+mn-ea"/>
                <a:cs typeface="+mn-cs"/>
              </a:rPr>
              <a:t>Utvecklad doft med svartvinbär och andra mörka bär, körsbär, örter och ek. Drygt medelfyllig, rik, fruktig och utvecklad smak med sammansatta toner, god kropp, bra tanniner, fin syra mycket bra längd och rätt stadig avslutning. </a:t>
            </a:r>
          </a:p>
          <a:p>
            <a:r>
              <a:rPr lang="sv-SE" sz="1200" b="0" i="1" kern="1200" dirty="0">
                <a:solidFill>
                  <a:schemeClr val="tx1"/>
                </a:solidFill>
                <a:effectLst/>
                <a:latin typeface="+mn-lt"/>
                <a:ea typeface="+mn-ea"/>
                <a:cs typeface="+mn-cs"/>
              </a:rPr>
              <a:t>15 poäng, prisvärt</a:t>
            </a:r>
          </a:p>
          <a:p>
            <a:br>
              <a:rPr lang="sv-SE" dirty="0"/>
            </a:b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6</a:t>
            </a:fld>
            <a:endParaRPr lang="en-GB"/>
          </a:p>
        </p:txBody>
      </p:sp>
    </p:spTree>
    <p:extLst>
      <p:ext uri="{BB962C8B-B14F-4D97-AF65-F5344CB8AC3E}">
        <p14:creationId xmlns:p14="http://schemas.microsoft.com/office/powerpoint/2010/main" val="134568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Kanonkops</a:t>
            </a:r>
            <a:r>
              <a:rPr lang="sv-SE" sz="1200" b="0" i="0" kern="1200" dirty="0">
                <a:solidFill>
                  <a:schemeClr val="tx1"/>
                </a:solidFill>
                <a:effectLst/>
                <a:latin typeface="+mn-lt"/>
                <a:ea typeface="+mn-ea"/>
                <a:cs typeface="+mn-cs"/>
              </a:rPr>
              <a:t> egendom består av 100 hektar vinstockar.</a:t>
            </a:r>
          </a:p>
          <a:p>
            <a:r>
              <a:rPr lang="sv-SE" sz="1200" b="0" i="0" kern="1200" dirty="0">
                <a:solidFill>
                  <a:schemeClr val="tx1"/>
                </a:solidFill>
                <a:effectLst/>
                <a:latin typeface="+mn-lt"/>
                <a:ea typeface="+mn-ea"/>
                <a:cs typeface="+mn-cs"/>
              </a:rPr>
              <a:t>• Vinmakare är </a:t>
            </a:r>
            <a:r>
              <a:rPr lang="sv-SE" sz="1200" b="0" i="0" kern="1200" dirty="0" err="1">
                <a:solidFill>
                  <a:schemeClr val="tx1"/>
                </a:solidFill>
                <a:effectLst/>
                <a:latin typeface="+mn-lt"/>
                <a:ea typeface="+mn-ea"/>
                <a:cs typeface="+mn-cs"/>
              </a:rPr>
              <a:t>Abrie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Beeslar</a:t>
            </a:r>
            <a:r>
              <a:rPr lang="sv-SE" sz="1200" b="0" i="0" kern="1200" dirty="0">
                <a:solidFill>
                  <a:schemeClr val="tx1"/>
                </a:solidFill>
                <a:effectLst/>
                <a:latin typeface="+mn-lt"/>
                <a:ea typeface="+mn-ea"/>
                <a:cs typeface="+mn-cs"/>
              </a:rPr>
              <a:t> som utsetts till ”The Best </a:t>
            </a:r>
            <a:r>
              <a:rPr lang="sv-SE" sz="1200" b="0" i="0" kern="1200" dirty="0" err="1">
                <a:solidFill>
                  <a:schemeClr val="tx1"/>
                </a:solidFill>
                <a:effectLst/>
                <a:latin typeface="+mn-lt"/>
                <a:ea typeface="+mn-ea"/>
                <a:cs typeface="+mn-cs"/>
              </a:rPr>
              <a:t>Winemaker</a:t>
            </a:r>
            <a:r>
              <a:rPr lang="sv-SE" sz="1200" b="0" i="0" kern="1200" dirty="0">
                <a:solidFill>
                  <a:schemeClr val="tx1"/>
                </a:solidFill>
                <a:effectLst/>
                <a:latin typeface="+mn-lt"/>
                <a:ea typeface="+mn-ea"/>
                <a:cs typeface="+mn-cs"/>
              </a:rPr>
              <a:t> in the World” tre gånger.</a:t>
            </a:r>
          </a:p>
          <a:p>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Pinotage</a:t>
            </a:r>
            <a:r>
              <a:rPr lang="sv-SE" sz="1200" b="0" i="0" kern="1200" dirty="0">
                <a:solidFill>
                  <a:schemeClr val="tx1"/>
                </a:solidFill>
                <a:effectLst/>
                <a:latin typeface="+mn-lt"/>
                <a:ea typeface="+mn-ea"/>
                <a:cs typeface="+mn-cs"/>
              </a:rPr>
              <a:t> är Sydafrikas nationaldruva som korsades fram 1925 vid universitetet i </a:t>
            </a:r>
            <a:r>
              <a:rPr lang="sv-SE" sz="1200" b="0" i="0" kern="1200" dirty="0" err="1">
                <a:solidFill>
                  <a:schemeClr val="tx1"/>
                </a:solidFill>
                <a:effectLst/>
                <a:latin typeface="+mn-lt"/>
                <a:ea typeface="+mn-ea"/>
                <a:cs typeface="+mn-cs"/>
              </a:rPr>
              <a:t>Stellenbosch</a:t>
            </a:r>
            <a:r>
              <a:rPr lang="sv-SE" sz="1200" b="0" i="0" kern="1200" dirty="0">
                <a:solidFill>
                  <a:schemeClr val="tx1"/>
                </a:solidFill>
                <a:effectLst/>
                <a:latin typeface="+mn-lt"/>
                <a:ea typeface="+mn-ea"/>
                <a:cs typeface="+mn-cs"/>
              </a:rPr>
              <a:t> av världens första professor i vinodling, Abraham </a:t>
            </a:r>
            <a:r>
              <a:rPr lang="sv-SE" sz="1200" b="0" i="0" kern="1200" dirty="0" err="1">
                <a:solidFill>
                  <a:schemeClr val="tx1"/>
                </a:solidFill>
                <a:effectLst/>
                <a:latin typeface="+mn-lt"/>
                <a:ea typeface="+mn-ea"/>
                <a:cs typeface="+mn-cs"/>
              </a:rPr>
              <a:t>Izak</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Perold</a:t>
            </a:r>
            <a:r>
              <a:rPr lang="sv-SE" sz="1200" b="0" i="0" kern="1200" dirty="0">
                <a:solidFill>
                  <a:schemeClr val="tx1"/>
                </a:solidFill>
                <a:effectLst/>
                <a:latin typeface="+mn-lt"/>
                <a:ea typeface="+mn-ea"/>
                <a:cs typeface="+mn-cs"/>
              </a:rPr>
              <a:t>. Druvan ger ganska små skördar och svarar enbart för någon procent av Sydafrikas vinproduktion.</a:t>
            </a:r>
          </a:p>
          <a:p>
            <a:r>
              <a:rPr lang="sv-SE" sz="1200" b="0" i="0" kern="1200" dirty="0">
                <a:solidFill>
                  <a:schemeClr val="tx1"/>
                </a:solidFill>
                <a:effectLst/>
                <a:latin typeface="+mn-lt"/>
                <a:ea typeface="+mn-ea"/>
                <a:cs typeface="+mn-cs"/>
              </a:rPr>
              <a:t>• Vinet jästes i öppna </a:t>
            </a:r>
            <a:r>
              <a:rPr lang="sv-SE" sz="1200" b="0" i="0" kern="1200" dirty="0" err="1">
                <a:solidFill>
                  <a:schemeClr val="tx1"/>
                </a:solidFill>
                <a:effectLst/>
                <a:latin typeface="+mn-lt"/>
                <a:ea typeface="+mn-ea"/>
                <a:cs typeface="+mn-cs"/>
              </a:rPr>
              <a:t>betongkar</a:t>
            </a:r>
            <a:r>
              <a:rPr lang="sv-SE" sz="1200" b="0" i="0" kern="1200" dirty="0">
                <a:solidFill>
                  <a:schemeClr val="tx1"/>
                </a:solidFill>
                <a:effectLst/>
                <a:latin typeface="+mn-lt"/>
                <a:ea typeface="+mn-ea"/>
                <a:cs typeface="+mn-cs"/>
              </a:rPr>
              <a:t> med manuell överpumpning varannan timma. </a:t>
            </a:r>
            <a:r>
              <a:rPr lang="sv-SE" sz="1200" b="0" i="0" kern="1200" dirty="0" err="1">
                <a:solidFill>
                  <a:schemeClr val="tx1"/>
                </a:solidFill>
                <a:effectLst/>
                <a:latin typeface="+mn-lt"/>
                <a:ea typeface="+mn-ea"/>
                <a:cs typeface="+mn-cs"/>
              </a:rPr>
              <a:t>Skalmaceration</a:t>
            </a:r>
            <a:r>
              <a:rPr lang="sv-SE" sz="1200" b="0" i="0" kern="1200" dirty="0">
                <a:solidFill>
                  <a:schemeClr val="tx1"/>
                </a:solidFill>
                <a:effectLst/>
                <a:latin typeface="+mn-lt"/>
                <a:ea typeface="+mn-ea"/>
                <a:cs typeface="+mn-cs"/>
              </a:rPr>
              <a:t> i tre dagar. Det har lagrats i 16 månader på franska ekfat (225 liter), varav 80 % nya och 20 % andraårsfat.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 Aktuell årgång i mars 2026: 2022.</a:t>
            </a:r>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Munskänkarnas beskrivning och bedömning (februari 2025):</a:t>
            </a:r>
          </a:p>
          <a:p>
            <a:r>
              <a:rPr lang="sv-SE" sz="1200" b="0" i="1" kern="1200" dirty="0">
                <a:solidFill>
                  <a:schemeClr val="tx1"/>
                </a:solidFill>
                <a:effectLst/>
                <a:latin typeface="+mn-lt"/>
                <a:ea typeface="+mn-ea"/>
                <a:cs typeface="+mn-cs"/>
              </a:rPr>
              <a:t>Ung, örtig, generös, fruktig doft av hallon, katrinplommon, björnbär, korinter, kaffe, svarta vinbär, mörk choklad, söt, svart lakrits och rostad ek. Fyllig smak med rik frukt, tydliga, men avrundade tanniner, frisk, ren fruktsyra i en drygt medelstor kropp med lång eftersmak.</a:t>
            </a:r>
          </a:p>
          <a:p>
            <a:r>
              <a:rPr lang="sv-SE" sz="1200" b="0" i="1" kern="1200" dirty="0">
                <a:solidFill>
                  <a:schemeClr val="tx1"/>
                </a:solidFill>
                <a:effectLst/>
                <a:latin typeface="+mn-lt"/>
                <a:ea typeface="+mn-ea"/>
                <a:cs typeface="+mn-cs"/>
              </a:rPr>
              <a:t>15,5 poäng, prisvärt</a:t>
            </a:r>
          </a:p>
          <a:p>
            <a:br>
              <a:rPr lang="sv-SE" dirty="0"/>
            </a:br>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7</a:t>
            </a:fld>
            <a:endParaRPr lang="en-GB"/>
          </a:p>
        </p:txBody>
      </p:sp>
    </p:spTree>
    <p:extLst>
      <p:ext uri="{BB962C8B-B14F-4D97-AF65-F5344CB8AC3E}">
        <p14:creationId xmlns:p14="http://schemas.microsoft.com/office/powerpoint/2010/main" val="1146350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1">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30100" cy="214619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543050" y="4876887"/>
            <a:ext cx="9144000" cy="479198"/>
          </a:xfrm>
        </p:spPr>
        <p:txBody>
          <a:bodyPr/>
          <a:lstStyle>
            <a:lvl1pPr marL="0" indent="0" algn="ctr">
              <a:buNone/>
              <a:defRPr sz="4000" b="0" cap="all" spc="20" baseline="0">
                <a:solidFill>
                  <a:schemeClr val="tx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1543050" y="4360180"/>
            <a:ext cx="9144000" cy="479198"/>
          </a:xfrm>
          <a:prstGeom prst="rect">
            <a:avLst/>
          </a:prstGeom>
          <a:noFill/>
        </p:spPr>
        <p:txBody>
          <a:bodyPr anchor="b">
            <a:noAutofit/>
          </a:bodyPr>
          <a:lstStyle>
            <a:lvl1pPr algn="ctr">
              <a:defRPr sz="2800" cap="none" spc="20" baseline="0">
                <a:solidFill>
                  <a:schemeClr val="tx1"/>
                </a:solidFill>
                <a:latin typeface="Arial Narrow" panose="020B0606020202030204" pitchFamily="34" charset="0"/>
              </a:defRPr>
            </a:lvl1pPr>
          </a:lstStyle>
          <a:p>
            <a:r>
              <a:rPr lang="sv-SE" dirty="0"/>
              <a:t>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10" name="Platshållare för text 9">
            <a:extLst>
              <a:ext uri="{FF2B5EF4-FFF2-40B4-BE49-F238E27FC236}">
                <a16:creationId xmlns:a16="http://schemas.microsoft.com/office/drawing/2014/main" id="{5B20405F-AEE2-43B3-9FC7-8BB211735A4B}"/>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solidFill>
                  <a:schemeClr val="tx1"/>
                </a:solidFill>
              </a:defRPr>
            </a:lvl1pPr>
          </a:lstStyle>
          <a:p>
            <a:pPr lvl="0"/>
            <a:r>
              <a:rPr lang="sv-SE" dirty="0"/>
              <a:t>Bildreferens</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3449534"/>
            <a:ext cx="3860183" cy="873137"/>
          </a:xfrm>
          <a:prstGeom prst="rect">
            <a:avLst/>
          </a:prstGeom>
        </p:spPr>
      </p:pic>
    </p:spTree>
    <p:extLst>
      <p:ext uri="{BB962C8B-B14F-4D97-AF65-F5344CB8AC3E}">
        <p14:creationId xmlns:p14="http://schemas.microsoft.com/office/powerpoint/2010/main" val="317769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mind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20379481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ubrik och mindre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9332841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ärgad platta,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180975" indent="-180975">
              <a:spcBef>
                <a:spcPts val="0"/>
              </a:spcBef>
              <a:spcAft>
                <a:spcPts val="1200"/>
              </a:spcAft>
              <a:buFont typeface="Arial" panose="020B0604020202020204" pitchFamily="34" charset="0"/>
              <a:buChar char="•"/>
              <a:defRPr sz="2000"/>
            </a:lvl1pPr>
            <a:lvl2pPr marL="358775" indent="-228600">
              <a:defRPr sz="1800"/>
            </a:lvl2pPr>
            <a:lvl3pPr marL="625475" indent="-228600">
              <a:defRPr sz="1600"/>
            </a:lvl3pPr>
            <a:lvl4pPr marL="890588" indent="-228600">
              <a:defRPr sz="1400"/>
            </a:lvl4pPr>
            <a:lvl5pPr marL="1168400" indent="-228600">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Tree>
    <p:extLst>
      <p:ext uri="{BB962C8B-B14F-4D97-AF65-F5344CB8AC3E}">
        <p14:creationId xmlns:p14="http://schemas.microsoft.com/office/powerpoint/2010/main" val="28585759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ärgad platta, Bild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0" indent="0">
              <a:spcBef>
                <a:spcPts val="0"/>
              </a:spcBef>
              <a:spcAft>
                <a:spcPts val="1200"/>
              </a:spcAft>
              <a:buFont typeface="Arial" panose="020B0604020202020204" pitchFamily="34" charset="0"/>
              <a:buNone/>
              <a:defRPr sz="2000">
                <a:solidFill>
                  <a:schemeClr val="bg1"/>
                </a:solidFill>
              </a:defRPr>
            </a:lvl1pPr>
            <a:lvl2pPr marL="130175" indent="0">
              <a:buNone/>
              <a:defRPr sz="1800">
                <a:solidFill>
                  <a:schemeClr val="bg1"/>
                </a:solidFill>
              </a:defRPr>
            </a:lvl2pPr>
            <a:lvl3pPr marL="396875" indent="0">
              <a:buNone/>
              <a:defRPr sz="1600">
                <a:solidFill>
                  <a:schemeClr val="bg1"/>
                </a:solidFill>
              </a:defRPr>
            </a:lvl3pPr>
            <a:lvl4pPr marL="661988" indent="0">
              <a:buNone/>
              <a:defRPr sz="1400">
                <a:solidFill>
                  <a:schemeClr val="bg1"/>
                </a:solidFill>
              </a:defRPr>
            </a:lvl4pPr>
            <a:lvl5pPr marL="939800" indent="0">
              <a:buNone/>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
        <p:nvSpPr>
          <p:cNvPr id="9" name="Platshållare för bild 11">
            <a:extLst>
              <a:ext uri="{FF2B5EF4-FFF2-40B4-BE49-F238E27FC236}">
                <a16:creationId xmlns:a16="http://schemas.microsoft.com/office/drawing/2014/main" id="{86D2D5A2-D772-42BE-89E7-862CBE71D80D}"/>
              </a:ext>
            </a:extLst>
          </p:cNvPr>
          <p:cNvSpPr>
            <a:spLocks noGrp="1"/>
          </p:cNvSpPr>
          <p:nvPr>
            <p:ph type="pic" sz="quarter" idx="15"/>
          </p:nvPr>
        </p:nvSpPr>
        <p:spPr>
          <a:xfrm>
            <a:off x="2268638" y="0"/>
            <a:ext cx="9923362" cy="6308384"/>
          </a:xfrm>
        </p:spPr>
        <p:txBody>
          <a:bodyPr/>
          <a:lstStyle>
            <a:lvl1pPr marL="0" indent="0">
              <a:buNone/>
              <a:defRPr sz="1400"/>
            </a:lvl1pPr>
          </a:lstStyle>
          <a:p>
            <a:r>
              <a:rPr lang="sv-SE"/>
              <a:t>Klicka på ikonen för att lägga till en bild</a:t>
            </a:r>
            <a:endParaRPr lang="sv-SE" dirty="0"/>
          </a:p>
        </p:txBody>
      </p:sp>
    </p:spTree>
    <p:extLst>
      <p:ext uri="{BB962C8B-B14F-4D97-AF65-F5344CB8AC3E}">
        <p14:creationId xmlns:p14="http://schemas.microsoft.com/office/powerpoint/2010/main" val="85484220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vällens viner med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A517A74E-467F-4389-81F2-7AFD17F5FF93}"/>
              </a:ext>
            </a:extLst>
          </p:cNvPr>
          <p:cNvSpPr>
            <a:spLocks noGrp="1"/>
          </p:cNvSpPr>
          <p:nvPr>
            <p:ph type="pic" sz="quarter" idx="13"/>
          </p:nvPr>
        </p:nvSpPr>
        <p:spPr>
          <a:xfrm>
            <a:off x="0" y="0"/>
            <a:ext cx="2164466" cy="6858000"/>
          </a:xfrm>
          <a:solidFill>
            <a:schemeClr val="bg2"/>
          </a:solidFill>
        </p:spPr>
        <p:txBody>
          <a:bodyPr/>
          <a:lstStyle>
            <a:lvl1pPr marL="0" indent="0">
              <a:buNone/>
              <a:defRPr sz="1400"/>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502568" y="1268413"/>
            <a:ext cx="9086249" cy="5170646"/>
          </a:xfrm>
        </p:spPr>
        <p:txBody>
          <a:bodyPr/>
          <a:lstStyle>
            <a:lvl1pPr marL="457200" indent="-457200">
              <a:lnSpc>
                <a:spcPct val="90000"/>
              </a:lnSpc>
              <a:spcBef>
                <a:spcPts val="1000"/>
              </a:spcBef>
              <a:buFont typeface="+mj-lt"/>
              <a:buAutoNum type="arabicPeriod"/>
              <a:defRPr sz="2000">
                <a:solidFill>
                  <a:schemeClr val="tx1"/>
                </a:solidFill>
                <a:latin typeface="Arial Narrow" panose="020B0606020202030204" pitchFamily="34" charset="0"/>
              </a:defRPr>
            </a:lvl1pPr>
            <a:lvl2pPr>
              <a:lnSpc>
                <a:spcPct val="90000"/>
              </a:lnSpc>
              <a:spcBef>
                <a:spcPts val="1000"/>
              </a:spcBef>
              <a:defRPr sz="1800">
                <a:solidFill>
                  <a:schemeClr val="tx1"/>
                </a:solidFill>
                <a:latin typeface="Arial Narrow" panose="020B0606020202030204" pitchFamily="34" charset="0"/>
              </a:defRPr>
            </a:lvl2pPr>
            <a:lvl3pPr>
              <a:lnSpc>
                <a:spcPct val="90000"/>
              </a:lnSpc>
              <a:spcBef>
                <a:spcPts val="1000"/>
              </a:spcBef>
              <a:defRPr sz="1600">
                <a:solidFill>
                  <a:schemeClr val="tx1"/>
                </a:solidFill>
                <a:latin typeface="Arial Narrow" panose="020B0606020202030204" pitchFamily="34" charset="0"/>
              </a:defRPr>
            </a:lvl3pPr>
            <a:lvl4pPr>
              <a:lnSpc>
                <a:spcPct val="90000"/>
              </a:lnSpc>
              <a:spcBef>
                <a:spcPts val="1000"/>
              </a:spcBef>
              <a:defRPr sz="1400">
                <a:solidFill>
                  <a:schemeClr val="tx1"/>
                </a:solidFill>
                <a:latin typeface="Arial Narrow" panose="020B0606020202030204" pitchFamily="34" charset="0"/>
              </a:defRPr>
            </a:lvl4pPr>
            <a:lvl5pPr>
              <a:lnSpc>
                <a:spcPct val="90000"/>
              </a:lnSpc>
              <a:spcBef>
                <a:spcPts val="1000"/>
              </a:spcBef>
              <a:defRPr sz="1400">
                <a:solidFill>
                  <a:schemeClr val="tx1"/>
                </a:solidFill>
                <a:latin typeface="Arial Narrow" panose="020B0606020202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4848CA84-BB7F-46F3-90D6-BA9FE29DDEF1}"/>
              </a:ext>
            </a:extLst>
          </p:cNvPr>
          <p:cNvSpPr>
            <a:spLocks noGrp="1"/>
          </p:cNvSpPr>
          <p:nvPr>
            <p:ph type="body" sz="quarter" idx="15" hasCustomPrompt="1"/>
          </p:nvPr>
        </p:nvSpPr>
        <p:spPr>
          <a:xfrm>
            <a:off x="2673533" y="6577014"/>
            <a:ext cx="3060700" cy="280987"/>
          </a:xfrm>
        </p:spPr>
        <p:txBody>
          <a:bodyPr anchor="ctr" anchorCtr="0"/>
          <a:lstStyle>
            <a:lvl1pPr marL="0" indent="0">
              <a:buNone/>
              <a:defRPr sz="1000" i="1"/>
            </a:lvl1pPr>
          </a:lstStyle>
          <a:p>
            <a:pPr lvl="0"/>
            <a:r>
              <a:rPr lang="sv-SE"/>
              <a:t>Bildreferens</a:t>
            </a:r>
            <a:endParaRPr lang="sv-SE" dirty="0"/>
          </a:p>
        </p:txBody>
      </p:sp>
    </p:spTree>
    <p:extLst>
      <p:ext uri="{BB962C8B-B14F-4D97-AF65-F5344CB8AC3E}">
        <p14:creationId xmlns:p14="http://schemas.microsoft.com/office/powerpoint/2010/main" val="161314259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vällens viner utan 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27014" y="1268413"/>
            <a:ext cx="11126786" cy="5170646"/>
          </a:xfrm>
        </p:spPr>
        <p:txBody>
          <a:bodyPr/>
          <a:lstStyle>
            <a:lvl1pPr marL="457200" indent="-457200">
              <a:lnSpc>
                <a:spcPct val="90000"/>
              </a:lnSpc>
              <a:buFont typeface="+mj-lt"/>
              <a:buAutoNum type="arabicPeriod"/>
              <a:defRPr lang="sv-SE" sz="2000" kern="1200" dirty="0" smtClean="0">
                <a:solidFill>
                  <a:schemeClr val="tx1"/>
                </a:solidFill>
                <a:latin typeface="Arial Narrow" panose="020B0606020202030204" pitchFamily="34" charset="0"/>
                <a:ea typeface="+mn-ea"/>
                <a:cs typeface="+mn-cs"/>
              </a:defRPr>
            </a:lvl1pPr>
            <a:lvl2pPr>
              <a:lnSpc>
                <a:spcPct val="90000"/>
              </a:lnSpc>
              <a:defRPr sz="2000">
                <a:solidFill>
                  <a:schemeClr val="tx1"/>
                </a:solidFill>
                <a:latin typeface="Arial Narrow" panose="020B0606020202030204" pitchFamily="34" charset="0"/>
              </a:defRPr>
            </a:lvl2pPr>
            <a:lvl3pPr>
              <a:lnSpc>
                <a:spcPct val="90000"/>
              </a:lnSpc>
              <a:defRPr sz="1800">
                <a:solidFill>
                  <a:schemeClr val="tx1"/>
                </a:solidFill>
                <a:latin typeface="Arial Narrow" panose="020B0606020202030204" pitchFamily="34" charset="0"/>
              </a:defRPr>
            </a:lvl3pPr>
            <a:lvl4pPr>
              <a:lnSpc>
                <a:spcPct val="90000"/>
              </a:lnSpc>
              <a:defRPr sz="1600">
                <a:solidFill>
                  <a:schemeClr val="tx1"/>
                </a:solidFill>
                <a:latin typeface="Arial Narrow" panose="020B0606020202030204" pitchFamily="34" charset="0"/>
              </a:defRPr>
            </a:lvl4pPr>
            <a:lvl5pPr>
              <a:lnSpc>
                <a:spcPct val="90000"/>
              </a:lnSpc>
              <a:defRPr sz="1600">
                <a:solidFill>
                  <a:schemeClr val="tx1"/>
                </a:solidFill>
                <a:latin typeface="Arial Narrow" panose="020B0606020202030204" pitchFamily="34" charset="0"/>
              </a:defRPr>
            </a:lvl5pPr>
          </a:lstStyle>
          <a:p>
            <a:pPr marL="457200" lvl="0" indent="-457200" algn="l" defTabSz="914400" rtl="0" eaLnBrk="1" latinLnBrk="0" hangingPunct="1">
              <a:lnSpc>
                <a:spcPct val="150000"/>
              </a:lnSpc>
              <a:spcBef>
                <a:spcPts val="0"/>
              </a:spcBef>
              <a:buFont typeface="+mj-lt"/>
              <a:buAutoNum type="arabicPeriod"/>
            </a:pPr>
            <a:r>
              <a:rPr lang="sv-SE"/>
              <a:t>Redigera format för bakgrundstext</a:t>
            </a:r>
          </a:p>
          <a:p>
            <a:pPr marL="457200" lvl="1" indent="-457200" algn="l" defTabSz="914400" rtl="0" eaLnBrk="1" latinLnBrk="0" hangingPunct="1">
              <a:lnSpc>
                <a:spcPct val="150000"/>
              </a:lnSpc>
              <a:spcBef>
                <a:spcPts val="0"/>
              </a:spcBef>
              <a:buFont typeface="+mj-lt"/>
              <a:buAutoNum type="arabicPeriod"/>
            </a:pPr>
            <a:r>
              <a:rPr lang="sv-SE"/>
              <a:t>Nivå två</a:t>
            </a:r>
          </a:p>
          <a:p>
            <a:pPr marL="457200" lvl="2" indent="-457200" algn="l" defTabSz="914400" rtl="0" eaLnBrk="1" latinLnBrk="0" hangingPunct="1">
              <a:lnSpc>
                <a:spcPct val="150000"/>
              </a:lnSpc>
              <a:spcBef>
                <a:spcPts val="0"/>
              </a:spcBef>
              <a:buFont typeface="+mj-lt"/>
              <a:buAutoNum type="arabicPeriod"/>
            </a:pPr>
            <a:r>
              <a:rPr lang="sv-SE"/>
              <a:t>Nivå tre</a:t>
            </a:r>
          </a:p>
          <a:p>
            <a:pPr marL="457200" lvl="3" indent="-457200" algn="l" defTabSz="914400" rtl="0" eaLnBrk="1" latinLnBrk="0" hangingPunct="1">
              <a:lnSpc>
                <a:spcPct val="150000"/>
              </a:lnSpc>
              <a:spcBef>
                <a:spcPts val="0"/>
              </a:spcBef>
              <a:buFont typeface="+mj-lt"/>
              <a:buAutoNum type="arabicPeriod"/>
            </a:pPr>
            <a:r>
              <a:rPr lang="sv-SE"/>
              <a:t>Nivå fyra</a:t>
            </a:r>
          </a:p>
          <a:p>
            <a:pPr marL="457200" lvl="4" indent="-457200" algn="l" defTabSz="914400" rtl="0" eaLnBrk="1" latinLnBrk="0" hangingPunct="1">
              <a:lnSpc>
                <a:spcPct val="150000"/>
              </a:lnSpc>
              <a:spcBef>
                <a:spcPts val="0"/>
              </a:spcBef>
              <a:buFont typeface="+mj-lt"/>
              <a:buAutoNum type="arabicPeriod"/>
            </a:pPr>
            <a:r>
              <a:rPr lang="sv-SE"/>
              <a:t>Nivå fem</a:t>
            </a:r>
            <a:endParaRPr lang="sv-SE" dirty="0"/>
          </a:p>
        </p:txBody>
      </p:sp>
    </p:spTree>
    <p:extLst>
      <p:ext uri="{BB962C8B-B14F-4D97-AF65-F5344CB8AC3E}">
        <p14:creationId xmlns:p14="http://schemas.microsoft.com/office/powerpoint/2010/main" val="387317891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43353" cy="178135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0" y="3934956"/>
            <a:ext cx="12169047" cy="769441"/>
          </a:xfrm>
        </p:spPr>
        <p:txBody>
          <a:bodyPr anchor="ctr" anchorCtr="0"/>
          <a:lstStyle>
            <a:lvl1pPr marL="0" indent="0" algn="ctr">
              <a:buNone/>
              <a:defRPr sz="4400" b="0" cap="all" spc="200" baseline="0">
                <a:solidFill>
                  <a:schemeClr val="tx2"/>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7" name="Platshållare för text 6">
            <a:extLst>
              <a:ext uri="{FF2B5EF4-FFF2-40B4-BE49-F238E27FC236}">
                <a16:creationId xmlns:a16="http://schemas.microsoft.com/office/drawing/2014/main" id="{D08B6FD0-89A8-4F82-92DF-DD168DD7DE6A}"/>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38793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0" y="281689"/>
            <a:ext cx="6747204" cy="535531"/>
          </a:xfrm>
          <a:prstGeom prst="rect">
            <a:avLst/>
          </a:prstGeom>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2026-03-13</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a:xfrm>
            <a:off x="836613" y="7131854"/>
            <a:ext cx="2743200" cy="365125"/>
          </a:xfrm>
        </p:spPr>
        <p:txBody>
          <a:bodyPr/>
          <a:lstStyle/>
          <a:p>
            <a:fld id="{FD403CD0-842C-4BCD-83D3-BB78B185EE38}" type="datetimeFigureOut">
              <a:rPr lang="sv-SE" smtClean="0"/>
              <a:t>2026-03-13</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7013" y="7131854"/>
            <a:ext cx="4114800" cy="365125"/>
          </a:xfr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a:xfrm>
            <a:off x="8609013" y="7131854"/>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822701"/>
            <a:ext cx="6192837"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227012" y="2626861"/>
            <a:ext cx="11126787"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1372630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tfalland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0545118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utfalland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01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17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2708094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1723418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99351578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  dubbel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011687"/>
            <a:ext cx="11126787" cy="535531"/>
          </a:xfrm>
        </p:spPr>
        <p:txBody>
          <a:bodyPr/>
          <a:lstStyle>
            <a:lvl1pPr marL="0" indent="0">
              <a:buNone/>
              <a:defRPr sz="3200"/>
            </a:lvl1pPr>
          </a:lstStyle>
          <a:p>
            <a:pPr lvl="0"/>
            <a:r>
              <a:rPr lang="sv-SE" dirty="0"/>
              <a:t>Rubrik </a:t>
            </a:r>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808162"/>
            <a:ext cx="5868988" cy="4535763"/>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
        <p:nvSpPr>
          <p:cNvPr id="11" name="Platshållare för bild 11">
            <a:extLst>
              <a:ext uri="{FF2B5EF4-FFF2-40B4-BE49-F238E27FC236}">
                <a16:creationId xmlns:a16="http://schemas.microsoft.com/office/drawing/2014/main" id="{86D2D5A2-D772-42BE-89E7-862CBE71D80D}"/>
              </a:ext>
            </a:extLst>
          </p:cNvPr>
          <p:cNvSpPr>
            <a:spLocks noGrp="1"/>
          </p:cNvSpPr>
          <p:nvPr>
            <p:ph type="pic" sz="quarter" idx="16"/>
          </p:nvPr>
        </p:nvSpPr>
        <p:spPr>
          <a:xfrm>
            <a:off x="6323012" y="1808161"/>
            <a:ext cx="5030788" cy="4535763"/>
          </a:xfrm>
        </p:spPr>
        <p:txBody>
          <a:bodyPr/>
          <a:lstStyle>
            <a:lvl1pPr marL="0" indent="0">
              <a:buNone/>
              <a:defRPr sz="1400"/>
            </a:lvl1pPr>
          </a:lstStyle>
          <a:p>
            <a:r>
              <a:rPr lang="sv-SE"/>
              <a:t>Klicka på ikonen för att lägga till en bild</a:t>
            </a:r>
            <a:endParaRPr lang="sv-SE" dirty="0"/>
          </a:p>
        </p:txBody>
      </p:sp>
      <p:sp>
        <p:nvSpPr>
          <p:cNvPr id="13" name="Platshållare för text 6">
            <a:extLst>
              <a:ext uri="{FF2B5EF4-FFF2-40B4-BE49-F238E27FC236}">
                <a16:creationId xmlns:a16="http://schemas.microsoft.com/office/drawing/2014/main" id="{E1CB6342-BAD4-4815-8460-FF4775EE169D}"/>
              </a:ext>
            </a:extLst>
          </p:cNvPr>
          <p:cNvSpPr>
            <a:spLocks noGrp="1"/>
          </p:cNvSpPr>
          <p:nvPr>
            <p:ph type="body" sz="quarter" idx="17" hasCustomPrompt="1"/>
          </p:nvPr>
        </p:nvSpPr>
        <p:spPr>
          <a:xfrm>
            <a:off x="6324599"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328903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indr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2732890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  mindr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70355671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695227" y="6231720"/>
            <a:ext cx="354734" cy="591223"/>
          </a:xfrm>
          <a:prstGeom prst="rect">
            <a:avLst/>
          </a:prstGeom>
        </p:spPr>
      </p:pic>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0" y="281689"/>
            <a:ext cx="6747204" cy="535531"/>
          </a:xfrm>
          <a:prstGeom prst="rect">
            <a:avLst/>
          </a:prstGeom>
          <a:solidFill>
            <a:schemeClr val="accent1">
              <a:alpha val="69804"/>
            </a:schemeClr>
          </a:solidFill>
        </p:spPr>
        <p:txBody>
          <a:bodyPr wrap="none" lIns="216000" rtlCol="0">
            <a:spAutoFit/>
          </a:bodyPr>
          <a:lstStyle/>
          <a:p>
            <a:pPr marL="0" lvl="0"/>
            <a:r>
              <a:rPr lang="sv-SE" dirty="0"/>
              <a:t>Klicka här för att ändra mall</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227013" y="1825625"/>
            <a:ext cx="11126787"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6613" y="7185368"/>
            <a:ext cx="2743200" cy="36512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2026-03-13</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7013" y="7185368"/>
            <a:ext cx="4114800" cy="365125"/>
          </a:xfrm>
          <a:prstGeom prst="rect">
            <a:avLst/>
          </a:prstGeom>
        </p:spPr>
        <p:txBody>
          <a:bodyPr vert="horz" lIns="0" tIns="0" rIns="0" bIns="0" rtlCol="0" anchor="b">
            <a:noAutofit/>
          </a:bodyP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09013" y="7185368"/>
            <a:ext cx="2743200" cy="36512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a:p>
        </p:txBody>
      </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6" r:id="rId4"/>
    <p:sldLayoutId id="2147483659" r:id="rId5"/>
    <p:sldLayoutId id="2147483667" r:id="rId6"/>
    <p:sldLayoutId id="2147483671" r:id="rId7"/>
    <p:sldLayoutId id="2147483660" r:id="rId8"/>
    <p:sldLayoutId id="2147483668" r:id="rId9"/>
    <p:sldLayoutId id="2147483661" r:id="rId10"/>
    <p:sldLayoutId id="2147483669" r:id="rId11"/>
    <p:sldLayoutId id="2147483662" r:id="rId12"/>
    <p:sldLayoutId id="2147483670" r:id="rId13"/>
    <p:sldLayoutId id="2147483664" r:id="rId14"/>
    <p:sldLayoutId id="2147483665" r:id="rId15"/>
    <p:sldLayoutId id="2147483663" r:id="rId16"/>
    <p:sldLayoutId id="2147483654" r:id="rId17"/>
    <p:sldLayoutId id="2147483655" r:id="rId18"/>
  </p:sldLayoutIdLst>
  <p:txStyles>
    <p:titleStyle>
      <a:lvl1pPr algn="l" defTabSz="914400" rtl="0" eaLnBrk="1" latinLnBrk="0" hangingPunct="1">
        <a:lnSpc>
          <a:spcPct val="90000"/>
        </a:lnSpc>
        <a:spcBef>
          <a:spcPct val="0"/>
        </a:spcBef>
        <a:buNone/>
        <a:defRPr lang="sv-SE" sz="3200" b="0" kern="1200" cap="all" spc="200" baseline="0">
          <a:solidFill>
            <a:schemeClr val="bg1"/>
          </a:solidFill>
          <a:latin typeface="Arial Narrow" panose="020B0606020202030204" pitchFamily="34" charset="0"/>
          <a:ea typeface="+mn-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4044" userDrawn="1">
          <p15:clr>
            <a:srgbClr val="F26B43"/>
          </p15:clr>
        </p15:guide>
        <p15:guide id="3" orient="horz" pos="1638" userDrawn="1">
          <p15:clr>
            <a:srgbClr val="F26B43"/>
          </p15:clr>
        </p15:guide>
        <p15:guide id="4" pos="143" userDrawn="1">
          <p15:clr>
            <a:srgbClr val="F26B43"/>
          </p15:clr>
        </p15:guide>
        <p15:guide id="5"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A8E9A9C-C65E-40CB-A240-08777DD27C68}"/>
              </a:ext>
            </a:extLst>
          </p:cNvPr>
          <p:cNvSpPr>
            <a:spLocks noGrp="1"/>
          </p:cNvSpPr>
          <p:nvPr>
            <p:ph type="subTitle" idx="1"/>
          </p:nvPr>
        </p:nvSpPr>
        <p:spPr/>
        <p:txBody>
          <a:bodyPr/>
          <a:lstStyle/>
          <a:p>
            <a:r>
              <a:rPr lang="sv-SE" dirty="0"/>
              <a:t>Årets Bästa vin 2026: Sydafrika </a:t>
            </a:r>
          </a:p>
          <a:p>
            <a:endParaRPr lang="sv-SE" dirty="0"/>
          </a:p>
        </p:txBody>
      </p:sp>
      <p:sp>
        <p:nvSpPr>
          <p:cNvPr id="2" name="Rubrik 1">
            <a:extLst>
              <a:ext uri="{FF2B5EF4-FFF2-40B4-BE49-F238E27FC236}">
                <a16:creationId xmlns:a16="http://schemas.microsoft.com/office/drawing/2014/main" id="{35F74555-701A-4F2E-9678-6B8A20E285CB}"/>
              </a:ext>
            </a:extLst>
          </p:cNvPr>
          <p:cNvSpPr>
            <a:spLocks noGrp="1"/>
          </p:cNvSpPr>
          <p:nvPr>
            <p:ph type="ctrTitle"/>
          </p:nvPr>
        </p:nvSpPr>
        <p:spPr/>
        <p:txBody>
          <a:bodyPr/>
          <a:lstStyle/>
          <a:p>
            <a:r>
              <a:rPr lang="sv-SE" dirty="0"/>
              <a:t>[Sektion], [Datum]</a:t>
            </a:r>
          </a:p>
        </p:txBody>
      </p:sp>
      <p:sp>
        <p:nvSpPr>
          <p:cNvPr id="6" name="Platshållare för text 5">
            <a:extLst>
              <a:ext uri="{FF2B5EF4-FFF2-40B4-BE49-F238E27FC236}">
                <a16:creationId xmlns:a16="http://schemas.microsoft.com/office/drawing/2014/main" id="{B69475D4-607D-47BD-8BE5-084DAD2A9F49}"/>
              </a:ext>
            </a:extLst>
          </p:cNvPr>
          <p:cNvSpPr>
            <a:spLocks noGrp="1"/>
          </p:cNvSpPr>
          <p:nvPr>
            <p:ph type="body" sz="quarter" idx="13"/>
          </p:nvPr>
        </p:nvSpPr>
        <p:spPr/>
        <p:txBody>
          <a:bodyPr/>
          <a:lstStyle/>
          <a:p>
            <a:r>
              <a:rPr lang="en-US" dirty="0"/>
              <a:t>Photo by Andrew Taylor from </a:t>
            </a:r>
            <a:r>
              <a:rPr lang="en-US" dirty="0" err="1"/>
              <a:t>Pexels</a:t>
            </a:r>
            <a:endParaRPr lang="sv-SE" dirty="0"/>
          </a:p>
        </p:txBody>
      </p:sp>
      <p:pic>
        <p:nvPicPr>
          <p:cNvPr id="9" name="Bildobjekt 8" descr="En bild som visar text, symbol, emblem, logotyp&#10;&#10;AI-genererat innehåll kan vara felaktigt.">
            <a:extLst>
              <a:ext uri="{FF2B5EF4-FFF2-40B4-BE49-F238E27FC236}">
                <a16:creationId xmlns:a16="http://schemas.microsoft.com/office/drawing/2014/main" id="{48F20EFB-0877-74A6-47B3-000758E90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0339" y="668824"/>
            <a:ext cx="3973299" cy="3930955"/>
          </a:xfrm>
          <a:prstGeom prst="rect">
            <a:avLst/>
          </a:prstGeom>
        </p:spPr>
      </p:pic>
    </p:spTree>
    <p:extLst>
      <p:ext uri="{BB962C8B-B14F-4D97-AF65-F5344CB8AC3E}">
        <p14:creationId xmlns:p14="http://schemas.microsoft.com/office/powerpoint/2010/main" val="3971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3561332" cy="535531"/>
          </a:xfrm>
        </p:spPr>
        <p:txBody>
          <a:bodyPr/>
          <a:lstStyle/>
          <a:p>
            <a:r>
              <a:rPr lang="sv-SE" dirty="0" err="1"/>
              <a:t>Pongrácz</a:t>
            </a:r>
            <a:r>
              <a:rPr lang="sv-SE" dirty="0"/>
              <a:t> </a:t>
            </a:r>
            <a:r>
              <a:rPr lang="sv-SE" dirty="0" err="1"/>
              <a:t>Brut</a:t>
            </a:r>
            <a:endParaRPr lang="sv-SE"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err="1"/>
              <a:t>Bergkelder</a:t>
            </a:r>
            <a:endParaRPr lang="sv-SE" b="1"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Råvaror: </a:t>
            </a:r>
            <a:r>
              <a:rPr lang="sv-SE" sz="1800" dirty="0"/>
              <a:t>63 % </a:t>
            </a:r>
            <a:r>
              <a:rPr lang="sv-SE" sz="1800" dirty="0" err="1"/>
              <a:t>pinot</a:t>
            </a:r>
            <a:r>
              <a:rPr lang="sv-SE" sz="1800" dirty="0"/>
              <a:t> </a:t>
            </a:r>
            <a:r>
              <a:rPr lang="sv-SE" sz="1800" dirty="0" err="1"/>
              <a:t>noir</a:t>
            </a:r>
            <a:r>
              <a:rPr lang="sv-SE" sz="1800" dirty="0"/>
              <a:t>, 37 % chardonnay</a:t>
            </a:r>
          </a:p>
          <a:p>
            <a:pPr marL="0" indent="0">
              <a:buNone/>
            </a:pPr>
            <a:r>
              <a:rPr lang="sv-SE" sz="1800" b="1" dirty="0"/>
              <a:t>Ursprung: </a:t>
            </a:r>
            <a:r>
              <a:rPr lang="sv-SE" sz="1800" dirty="0"/>
              <a:t>Western Cape</a:t>
            </a:r>
          </a:p>
          <a:p>
            <a:pPr marL="0" indent="0">
              <a:buNone/>
            </a:pPr>
            <a:r>
              <a:rPr lang="sv-SE" sz="1800" b="1" dirty="0"/>
              <a:t>Alkohol: </a:t>
            </a:r>
            <a:r>
              <a:rPr lang="sv-SE" sz="1800" dirty="0"/>
              <a:t>12 %</a:t>
            </a:r>
          </a:p>
          <a:p>
            <a:pPr marL="0" indent="0">
              <a:buNone/>
            </a:pPr>
            <a:r>
              <a:rPr lang="sv-SE" sz="1800" b="1" dirty="0"/>
              <a:t>Sockerhalt: </a:t>
            </a:r>
            <a:r>
              <a:rPr lang="sv-SE" sz="1800" dirty="0"/>
              <a:t>6 gr/l</a:t>
            </a:r>
          </a:p>
          <a:p>
            <a:pPr marL="0" indent="0">
              <a:buNone/>
            </a:pPr>
            <a:r>
              <a:rPr lang="sv-SE" sz="1800" b="1" dirty="0"/>
              <a:t>Nr: </a:t>
            </a:r>
            <a:r>
              <a:rPr lang="sv-SE" sz="1800" dirty="0"/>
              <a:t>7628 (fast sortiment) </a:t>
            </a:r>
          </a:p>
          <a:p>
            <a:pPr marL="0" indent="0">
              <a:buNone/>
            </a:pPr>
            <a:r>
              <a:rPr lang="sv-SE" sz="1800" b="1" dirty="0"/>
              <a:t>Pris: </a:t>
            </a:r>
            <a:r>
              <a:rPr lang="sv-SE" sz="1800" dirty="0"/>
              <a:t>139 kr</a:t>
            </a:r>
          </a:p>
          <a:p>
            <a:pPr marL="0" indent="0">
              <a:buNone/>
            </a:pPr>
            <a:endParaRPr lang="sv-SE" sz="1800" dirty="0"/>
          </a:p>
        </p:txBody>
      </p:sp>
      <p:pic>
        <p:nvPicPr>
          <p:cNvPr id="6" name="Bildobjekt 5" descr="En bild som visar vin, flaska, dryck, Glasflaska&#10;&#10;AI-genererat innehåll kan vara felaktigt.">
            <a:extLst>
              <a:ext uri="{FF2B5EF4-FFF2-40B4-BE49-F238E27FC236}">
                <a16:creationId xmlns:a16="http://schemas.microsoft.com/office/drawing/2014/main" id="{FA5AA97C-655E-D347-AEB1-CF9DC7C76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036" y="1226938"/>
            <a:ext cx="1778000" cy="5135931"/>
          </a:xfrm>
          <a:prstGeom prst="rect">
            <a:avLst/>
          </a:prstGeom>
        </p:spPr>
      </p:pic>
    </p:spTree>
    <p:extLst>
      <p:ext uri="{BB962C8B-B14F-4D97-AF65-F5344CB8AC3E}">
        <p14:creationId xmlns:p14="http://schemas.microsoft.com/office/powerpoint/2010/main" val="297646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6188655" cy="535531"/>
          </a:xfrm>
        </p:spPr>
        <p:txBody>
          <a:bodyPr/>
          <a:lstStyle/>
          <a:p>
            <a:r>
              <a:rPr lang="sv-SE" dirty="0" err="1"/>
              <a:t>Krone</a:t>
            </a:r>
            <a:r>
              <a:rPr lang="sv-SE" dirty="0"/>
              <a:t> Borealis </a:t>
            </a:r>
            <a:r>
              <a:rPr lang="sv-SE" dirty="0" err="1"/>
              <a:t>Cuvée</a:t>
            </a:r>
            <a:r>
              <a:rPr lang="sv-SE" dirty="0"/>
              <a:t> </a:t>
            </a:r>
            <a:r>
              <a:rPr lang="sv-SE" dirty="0" err="1"/>
              <a:t>Brut</a:t>
            </a:r>
            <a:endParaRPr lang="sv-SE" dirty="0"/>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a:xfrm>
            <a:off x="6419849" y="1822701"/>
            <a:ext cx="5577709" cy="535531"/>
          </a:xfrm>
        </p:spPr>
        <p:txBody>
          <a:bodyPr/>
          <a:lstStyle/>
          <a:p>
            <a:r>
              <a:rPr lang="sv-SE" b="1" dirty="0" err="1"/>
              <a:t>Twee</a:t>
            </a:r>
            <a:r>
              <a:rPr lang="sv-SE" b="1" dirty="0"/>
              <a:t> </a:t>
            </a:r>
            <a:r>
              <a:rPr lang="sv-SE" b="1" dirty="0" err="1"/>
              <a:t>Jonge</a:t>
            </a:r>
            <a:r>
              <a:rPr lang="sv-SE" b="1" dirty="0"/>
              <a:t> </a:t>
            </a:r>
            <a:r>
              <a:rPr lang="sv-SE" b="1" dirty="0" err="1"/>
              <a:t>Gezellen</a:t>
            </a:r>
            <a:r>
              <a:rPr lang="sv-SE" b="1" dirty="0"/>
              <a:t> </a:t>
            </a:r>
            <a:r>
              <a:rPr lang="sv-SE" b="1" dirty="0" err="1"/>
              <a:t>Estate</a:t>
            </a:r>
            <a:endParaRPr lang="sv-SE" b="1" dirty="0"/>
          </a:p>
          <a:p>
            <a:br>
              <a:rPr lang="sv-SE" dirty="0"/>
            </a:br>
            <a:endParaRPr lang="sv-SE" b="1"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Råvaror: </a:t>
            </a:r>
            <a:r>
              <a:rPr lang="sv-SE" sz="1800" dirty="0"/>
              <a:t>68 % chardonnay, 31 % </a:t>
            </a:r>
            <a:r>
              <a:rPr lang="sv-SE" sz="1800" dirty="0" err="1"/>
              <a:t>pinot</a:t>
            </a:r>
            <a:r>
              <a:rPr lang="sv-SE" sz="1800" dirty="0"/>
              <a:t> </a:t>
            </a:r>
            <a:r>
              <a:rPr lang="sv-SE" sz="1800" dirty="0" err="1"/>
              <a:t>noir</a:t>
            </a:r>
            <a:r>
              <a:rPr lang="sv-SE" sz="1800" dirty="0"/>
              <a:t>, </a:t>
            </a:r>
            <a:br>
              <a:rPr lang="sv-SE" sz="1800" dirty="0"/>
            </a:br>
            <a:r>
              <a:rPr lang="sv-SE" sz="1800" dirty="0"/>
              <a:t>1 % </a:t>
            </a:r>
            <a:r>
              <a:rPr lang="sv-SE" sz="1800" dirty="0" err="1"/>
              <a:t>pinot</a:t>
            </a:r>
            <a:r>
              <a:rPr lang="sv-SE" sz="1800" dirty="0"/>
              <a:t> </a:t>
            </a:r>
            <a:r>
              <a:rPr lang="sv-SE" sz="1800" dirty="0" err="1"/>
              <a:t>blanc</a:t>
            </a:r>
            <a:endParaRPr lang="sv-SE" sz="1800" dirty="0"/>
          </a:p>
          <a:p>
            <a:pPr marL="0" indent="0">
              <a:buNone/>
            </a:pPr>
            <a:r>
              <a:rPr lang="sv-SE" sz="1800" b="1" dirty="0"/>
              <a:t>Ursprung: </a:t>
            </a:r>
            <a:r>
              <a:rPr lang="sv-SE" sz="1800" dirty="0"/>
              <a:t>Western Cape, </a:t>
            </a:r>
            <a:r>
              <a:rPr lang="sv-SE" sz="1800" dirty="0" err="1"/>
              <a:t>Coastal</a:t>
            </a:r>
            <a:r>
              <a:rPr lang="sv-SE" sz="1800" dirty="0"/>
              <a:t> Region, </a:t>
            </a:r>
            <a:r>
              <a:rPr lang="sv-SE" sz="1800" dirty="0" err="1"/>
              <a:t>Tulbagh</a:t>
            </a:r>
            <a:endParaRPr lang="sv-SE" sz="1800" dirty="0"/>
          </a:p>
          <a:p>
            <a:pPr marL="0" indent="0">
              <a:buNone/>
            </a:pPr>
            <a:r>
              <a:rPr lang="sv-SE" sz="1800" b="1" dirty="0"/>
              <a:t>Alkohol: </a:t>
            </a:r>
            <a:r>
              <a:rPr lang="sv-SE" sz="1800" dirty="0"/>
              <a:t>12 %</a:t>
            </a:r>
          </a:p>
          <a:p>
            <a:pPr marL="0" indent="0">
              <a:buNone/>
            </a:pPr>
            <a:r>
              <a:rPr lang="sv-SE" sz="1800" b="1" dirty="0"/>
              <a:t>Sockerhalt: </a:t>
            </a:r>
            <a:r>
              <a:rPr lang="sv-SE" sz="1800" dirty="0"/>
              <a:t>7 gr/l</a:t>
            </a:r>
          </a:p>
          <a:p>
            <a:pPr marL="0" indent="0">
              <a:buNone/>
            </a:pPr>
            <a:r>
              <a:rPr lang="sv-SE" sz="1800" b="1" dirty="0"/>
              <a:t>Nr: </a:t>
            </a:r>
            <a:r>
              <a:rPr lang="sv-SE" sz="1800" dirty="0"/>
              <a:t>74913 (ordervara)</a:t>
            </a:r>
          </a:p>
          <a:p>
            <a:pPr marL="0" indent="0">
              <a:buNone/>
            </a:pPr>
            <a:r>
              <a:rPr lang="sv-SE" sz="1800" b="1" dirty="0"/>
              <a:t>Pris: </a:t>
            </a:r>
            <a:r>
              <a:rPr lang="sv-SE" sz="1800" dirty="0"/>
              <a:t>149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7" name="Bildobjekt 6" descr="En bild som visar flaska, dryck, Glasflaska, vin&#10;&#10;AI-genererat innehåll kan vara felaktigt.">
            <a:extLst>
              <a:ext uri="{FF2B5EF4-FFF2-40B4-BE49-F238E27FC236}">
                <a16:creationId xmlns:a16="http://schemas.microsoft.com/office/drawing/2014/main" id="{D2FFE2F1-1C5C-0A0D-52D0-D1FE4CBDC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655" y="1072158"/>
            <a:ext cx="1490891" cy="5223723"/>
          </a:xfrm>
          <a:prstGeom prst="rect">
            <a:avLst/>
          </a:prstGeom>
        </p:spPr>
      </p:pic>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35927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mat, dryck, Glasflaska, alkohol&#10;&#10;AI-genererat innehåll kan vara felaktigt.">
            <a:extLst>
              <a:ext uri="{FF2B5EF4-FFF2-40B4-BE49-F238E27FC236}">
                <a16:creationId xmlns:a16="http://schemas.microsoft.com/office/drawing/2014/main" id="{3A9AB84C-6BFA-2A5B-A90C-2F156E18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247" y="1249798"/>
            <a:ext cx="1357490" cy="5072174"/>
          </a:xfrm>
          <a:prstGeom prst="rect">
            <a:avLst/>
          </a:prstGeom>
        </p:spPr>
      </p:pic>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7810894" cy="535531"/>
          </a:xfrm>
        </p:spPr>
        <p:txBody>
          <a:bodyPr/>
          <a:lstStyle/>
          <a:p>
            <a:r>
              <a:rPr lang="sv-SE" dirty="0" err="1"/>
              <a:t>Stellenbosch</a:t>
            </a:r>
            <a:r>
              <a:rPr lang="sv-SE" dirty="0"/>
              <a:t> </a:t>
            </a:r>
            <a:r>
              <a:rPr lang="sv-SE" dirty="0" err="1"/>
              <a:t>Reserve</a:t>
            </a:r>
            <a:r>
              <a:rPr lang="sv-SE" dirty="0"/>
              <a:t> </a:t>
            </a:r>
            <a:r>
              <a:rPr lang="sv-SE" dirty="0" err="1"/>
              <a:t>Vanderstel</a:t>
            </a:r>
            <a:endParaRPr lang="sv-SE" dirty="0"/>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a:xfrm>
            <a:off x="6419849" y="1822701"/>
            <a:ext cx="5625005" cy="535531"/>
          </a:xfrm>
        </p:spPr>
        <p:txBody>
          <a:bodyPr/>
          <a:lstStyle/>
          <a:p>
            <a:r>
              <a:rPr lang="sv-SE" b="1" dirty="0"/>
              <a:t>The </a:t>
            </a:r>
            <a:r>
              <a:rPr lang="sv-SE" b="1" dirty="0" err="1"/>
              <a:t>Stellenbosch</a:t>
            </a:r>
            <a:r>
              <a:rPr lang="sv-SE" b="1" dirty="0"/>
              <a:t> </a:t>
            </a:r>
            <a:r>
              <a:rPr lang="sv-SE" b="1" dirty="0" err="1"/>
              <a:t>Reserve</a:t>
            </a:r>
            <a:endParaRPr lang="sv-SE" b="1"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Råvaror:</a:t>
            </a:r>
            <a:r>
              <a:rPr lang="sv-SE" sz="1800" dirty="0"/>
              <a:t> 51 % </a:t>
            </a:r>
            <a:r>
              <a:rPr lang="sv-SE" sz="1800" dirty="0" err="1"/>
              <a:t>cabernet</a:t>
            </a:r>
            <a:r>
              <a:rPr lang="sv-SE" sz="1800" dirty="0"/>
              <a:t> sauvignon, </a:t>
            </a:r>
            <a:br>
              <a:rPr lang="sv-SE" sz="1800" dirty="0"/>
            </a:br>
            <a:r>
              <a:rPr lang="sv-SE" sz="1800" dirty="0"/>
              <a:t>29 % </a:t>
            </a:r>
            <a:r>
              <a:rPr lang="sv-SE" sz="1800" dirty="0" err="1"/>
              <a:t>merlot</a:t>
            </a:r>
            <a:r>
              <a:rPr lang="sv-SE" sz="1800" dirty="0"/>
              <a:t>, 9 % </a:t>
            </a:r>
            <a:r>
              <a:rPr lang="sv-SE" sz="1800" dirty="0" err="1"/>
              <a:t>malbec</a:t>
            </a:r>
            <a:r>
              <a:rPr lang="sv-SE" sz="1800" dirty="0"/>
              <a:t>, 8 % petit </a:t>
            </a:r>
            <a:r>
              <a:rPr lang="sv-SE" sz="1800" dirty="0" err="1"/>
              <a:t>verdot</a:t>
            </a:r>
            <a:r>
              <a:rPr lang="sv-SE" sz="1800" dirty="0"/>
              <a:t>, </a:t>
            </a:r>
            <a:br>
              <a:rPr lang="sv-SE" sz="1800" dirty="0"/>
            </a:br>
            <a:r>
              <a:rPr lang="sv-SE" sz="1800" dirty="0"/>
              <a:t>3 % </a:t>
            </a:r>
            <a:r>
              <a:rPr lang="sv-SE" sz="1800" dirty="0" err="1"/>
              <a:t>cabernet</a:t>
            </a:r>
            <a:r>
              <a:rPr lang="sv-SE" sz="1800" dirty="0"/>
              <a:t> franc</a:t>
            </a:r>
          </a:p>
          <a:p>
            <a:pPr marL="0" indent="0">
              <a:buNone/>
            </a:pPr>
            <a:r>
              <a:rPr lang="sv-SE" sz="1800" b="1" dirty="0"/>
              <a:t>Ursprung: </a:t>
            </a:r>
            <a:r>
              <a:rPr lang="sv-SE" sz="1800" dirty="0"/>
              <a:t>Western Cape, </a:t>
            </a:r>
            <a:r>
              <a:rPr lang="sv-SE" sz="1800" dirty="0" err="1"/>
              <a:t>Coastal</a:t>
            </a:r>
            <a:r>
              <a:rPr lang="sv-SE" sz="1800" dirty="0"/>
              <a:t> Region, </a:t>
            </a:r>
            <a:r>
              <a:rPr lang="sv-SE" sz="1800" dirty="0" err="1"/>
              <a:t>Stellenbosch</a:t>
            </a:r>
            <a:endParaRPr lang="sv-SE" sz="1800" dirty="0"/>
          </a:p>
          <a:p>
            <a:pPr marL="0" indent="0">
              <a:buNone/>
            </a:pPr>
            <a:r>
              <a:rPr lang="sv-SE" sz="1800" b="1" dirty="0"/>
              <a:t>Alkohol: </a:t>
            </a:r>
            <a:r>
              <a:rPr lang="sv-SE" sz="1800" dirty="0"/>
              <a:t>14 %</a:t>
            </a:r>
          </a:p>
          <a:p>
            <a:pPr marL="0" indent="0">
              <a:buNone/>
            </a:pPr>
            <a:r>
              <a:rPr lang="sv-SE" sz="1800" b="1" dirty="0"/>
              <a:t>Sockerhalt:</a:t>
            </a:r>
            <a:r>
              <a:rPr lang="sv-SE" sz="1800" dirty="0"/>
              <a:t> Mindre än 3 gr/l</a:t>
            </a:r>
          </a:p>
          <a:p>
            <a:pPr marL="0" indent="0">
              <a:buNone/>
            </a:pPr>
            <a:r>
              <a:rPr lang="sv-SE" sz="1800" b="1" dirty="0"/>
              <a:t>Nr: </a:t>
            </a:r>
            <a:r>
              <a:rPr lang="sv-SE" sz="1800" dirty="0"/>
              <a:t>4638 (fast sortiment)</a:t>
            </a:r>
          </a:p>
          <a:p>
            <a:pPr marL="0" indent="0">
              <a:buNone/>
            </a:pPr>
            <a:r>
              <a:rPr lang="sv-SE" sz="1800" b="1" dirty="0"/>
              <a:t>Pris: </a:t>
            </a:r>
            <a:r>
              <a:rPr lang="sv-SE" sz="1800" dirty="0"/>
              <a:t>149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201608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Glasflaska, dryck, mat, alkohol&#10;&#10;AI-genererat innehåll kan vara felaktigt.">
            <a:extLst>
              <a:ext uri="{FF2B5EF4-FFF2-40B4-BE49-F238E27FC236}">
                <a16:creationId xmlns:a16="http://schemas.microsoft.com/office/drawing/2014/main" id="{685F6809-8B00-4743-EA1E-1CCBFAFA1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77" y="1249798"/>
            <a:ext cx="1139037" cy="4916842"/>
          </a:xfrm>
          <a:prstGeom prst="rect">
            <a:avLst/>
          </a:prstGeom>
        </p:spPr>
      </p:pic>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4900866" cy="535531"/>
          </a:xfrm>
        </p:spPr>
        <p:txBody>
          <a:bodyPr/>
          <a:lstStyle/>
          <a:p>
            <a:r>
              <a:rPr lang="sv-SE" dirty="0" err="1"/>
              <a:t>Rust</a:t>
            </a:r>
            <a:r>
              <a:rPr lang="sv-SE" dirty="0"/>
              <a:t> en Vrede </a:t>
            </a:r>
            <a:r>
              <a:rPr lang="sv-SE" dirty="0" err="1"/>
              <a:t>Estate</a:t>
            </a:r>
            <a:endParaRPr lang="sv-SE" dirty="0"/>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err="1"/>
              <a:t>Rust</a:t>
            </a:r>
            <a:r>
              <a:rPr lang="sv-SE" b="1" dirty="0"/>
              <a:t> en Vrede </a:t>
            </a:r>
            <a:r>
              <a:rPr lang="sv-SE" b="1" dirty="0" err="1"/>
              <a:t>Estate</a:t>
            </a:r>
            <a:endParaRPr lang="sv-SE" b="1" dirty="0"/>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Råvaror: </a:t>
            </a:r>
            <a:r>
              <a:rPr lang="sv-SE" sz="1800" dirty="0"/>
              <a:t>59 % </a:t>
            </a:r>
            <a:r>
              <a:rPr lang="sv-SE" sz="1800" dirty="0" err="1"/>
              <a:t>cabernet</a:t>
            </a:r>
            <a:r>
              <a:rPr lang="sv-SE" sz="1800" dirty="0"/>
              <a:t> sauvignon, 31 % </a:t>
            </a:r>
            <a:r>
              <a:rPr lang="sv-SE" sz="1800" dirty="0" err="1"/>
              <a:t>syrah</a:t>
            </a:r>
            <a:r>
              <a:rPr lang="sv-SE" sz="1800" dirty="0"/>
              <a:t>, 10 % </a:t>
            </a:r>
            <a:r>
              <a:rPr lang="sv-SE" sz="1800" dirty="0" err="1"/>
              <a:t>merlot</a:t>
            </a:r>
            <a:r>
              <a:rPr lang="sv-SE" sz="1800" dirty="0"/>
              <a:t> </a:t>
            </a:r>
          </a:p>
          <a:p>
            <a:pPr marL="0" indent="0">
              <a:buNone/>
            </a:pPr>
            <a:r>
              <a:rPr lang="sv-SE" sz="1800" b="1" dirty="0"/>
              <a:t>Ursprung: </a:t>
            </a:r>
            <a:r>
              <a:rPr lang="sv-SE" sz="1800" dirty="0"/>
              <a:t>Western Cape, </a:t>
            </a:r>
            <a:r>
              <a:rPr lang="sv-SE" sz="1800" dirty="0" err="1"/>
              <a:t>Coastal</a:t>
            </a:r>
            <a:r>
              <a:rPr lang="sv-SE" sz="1800" dirty="0"/>
              <a:t> Region, </a:t>
            </a:r>
            <a:r>
              <a:rPr lang="sv-SE" sz="1800" dirty="0" err="1"/>
              <a:t>Stellenbosch</a:t>
            </a:r>
            <a:endParaRPr lang="sv-SE" sz="1800" dirty="0"/>
          </a:p>
          <a:p>
            <a:pPr marL="0" indent="0">
              <a:buNone/>
            </a:pPr>
            <a:r>
              <a:rPr lang="sv-SE" sz="1800" b="1" dirty="0"/>
              <a:t>Alkohol: </a:t>
            </a:r>
            <a:r>
              <a:rPr lang="sv-SE" sz="1800" dirty="0"/>
              <a:t>14 %</a:t>
            </a:r>
          </a:p>
          <a:p>
            <a:pPr marL="0" indent="0">
              <a:buNone/>
            </a:pPr>
            <a:r>
              <a:rPr lang="sv-SE" sz="1800" b="1" dirty="0"/>
              <a:t>Sockerhalt: </a:t>
            </a:r>
            <a:r>
              <a:rPr lang="sv-SE" sz="1800" dirty="0"/>
              <a:t>Mindre än 3 gr/l</a:t>
            </a:r>
          </a:p>
          <a:p>
            <a:pPr marL="0" indent="0">
              <a:buNone/>
            </a:pPr>
            <a:r>
              <a:rPr lang="sv-SE" sz="1800" b="1" dirty="0"/>
              <a:t>Nr: </a:t>
            </a:r>
            <a:r>
              <a:rPr lang="sv-SE" sz="1800" dirty="0"/>
              <a:t>12356 (fast sortiment)</a:t>
            </a:r>
          </a:p>
          <a:p>
            <a:pPr marL="0" indent="0">
              <a:buNone/>
            </a:pPr>
            <a:r>
              <a:rPr lang="sv-SE" sz="1800" b="1" dirty="0"/>
              <a:t>Pris: </a:t>
            </a:r>
            <a:r>
              <a:rPr lang="sv-SE" sz="1800" dirty="0"/>
              <a:t>329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8" name="Rectangle 2">
            <a:extLst>
              <a:ext uri="{FF2B5EF4-FFF2-40B4-BE49-F238E27FC236}">
                <a16:creationId xmlns:a16="http://schemas.microsoft.com/office/drawing/2014/main" id="{83F1A695-4F9D-0C48-A1B6-8FD0414AEFD1}"/>
              </a:ext>
            </a:extLst>
          </p:cNvPr>
          <p:cNvSpPr>
            <a:spLocks noChangeArrowheads="1"/>
          </p:cNvSpPr>
          <p:nvPr/>
        </p:nvSpPr>
        <p:spPr bwMode="auto">
          <a:xfrm>
            <a:off x="2300451" y="1932616"/>
            <a:ext cx="289000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411665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descr="En bild som visar mat, dryck, alkohol, Glasflaska&#10;&#10;AI-genererat innehåll kan vara felaktigt.">
            <a:extLst>
              <a:ext uri="{FF2B5EF4-FFF2-40B4-BE49-F238E27FC236}">
                <a16:creationId xmlns:a16="http://schemas.microsoft.com/office/drawing/2014/main" id="{77E1F52C-D6EE-B8FE-840F-B799559B2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013" y="1173238"/>
            <a:ext cx="1239843" cy="5019364"/>
          </a:xfrm>
          <a:prstGeom prst="rect">
            <a:avLst/>
          </a:prstGeom>
        </p:spPr>
      </p:pic>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a:xfrm>
            <a:off x="6419850" y="2626861"/>
            <a:ext cx="5132070" cy="3432507"/>
          </a:xfrm>
        </p:spPr>
        <p:txBody>
          <a:bodyPr/>
          <a:lstStyle/>
          <a:p>
            <a:pPr marL="0" indent="0">
              <a:buNone/>
            </a:pPr>
            <a:r>
              <a:rPr lang="sv-SE" sz="1800" b="1" dirty="0"/>
              <a:t>Råvaror:</a:t>
            </a:r>
            <a:r>
              <a:rPr lang="sv-SE" sz="1800" dirty="0"/>
              <a:t> 41 % </a:t>
            </a:r>
            <a:r>
              <a:rPr lang="sv-SE" sz="1800" dirty="0" err="1"/>
              <a:t>cabernet</a:t>
            </a:r>
            <a:r>
              <a:rPr lang="sv-SE" sz="1800" dirty="0"/>
              <a:t> sauvignon, </a:t>
            </a:r>
            <a:br>
              <a:rPr lang="sv-SE" sz="1800" dirty="0"/>
            </a:br>
            <a:r>
              <a:rPr lang="sv-SE" sz="1800" dirty="0"/>
              <a:t>39 % merlot,15 % </a:t>
            </a:r>
            <a:r>
              <a:rPr lang="sv-SE" sz="1800" dirty="0" err="1"/>
              <a:t>cabernet</a:t>
            </a:r>
            <a:r>
              <a:rPr lang="sv-SE" sz="1800" dirty="0"/>
              <a:t> franc, 5 % petit </a:t>
            </a:r>
            <a:r>
              <a:rPr lang="sv-SE" sz="1800" dirty="0" err="1"/>
              <a:t>verdot</a:t>
            </a:r>
            <a:endParaRPr lang="sv-SE" sz="1800" dirty="0"/>
          </a:p>
          <a:p>
            <a:pPr marL="0" indent="0">
              <a:buNone/>
            </a:pPr>
            <a:r>
              <a:rPr lang="sv-SE" sz="1800" b="1" dirty="0"/>
              <a:t>Ursprung: </a:t>
            </a:r>
            <a:r>
              <a:rPr lang="sv-SE" sz="1800" dirty="0"/>
              <a:t>Western Cape, </a:t>
            </a:r>
            <a:r>
              <a:rPr lang="sv-SE" sz="1800" dirty="0" err="1"/>
              <a:t>Coastal</a:t>
            </a:r>
            <a:r>
              <a:rPr lang="sv-SE" sz="1800" dirty="0"/>
              <a:t> Region, </a:t>
            </a:r>
            <a:r>
              <a:rPr lang="sv-SE" sz="1800" dirty="0" err="1"/>
              <a:t>Stellenbosch</a:t>
            </a:r>
            <a:endParaRPr lang="sv-SE" sz="1800" dirty="0"/>
          </a:p>
          <a:p>
            <a:pPr marL="0" indent="0">
              <a:buNone/>
            </a:pPr>
            <a:r>
              <a:rPr lang="sv-SE" sz="1800" b="1" dirty="0"/>
              <a:t>Alkohol: </a:t>
            </a:r>
            <a:r>
              <a:rPr lang="sv-SE" sz="1800" dirty="0"/>
              <a:t>14 %</a:t>
            </a:r>
          </a:p>
          <a:p>
            <a:pPr marL="0" indent="0">
              <a:buNone/>
            </a:pPr>
            <a:r>
              <a:rPr lang="sv-SE" sz="1800" b="1" dirty="0"/>
              <a:t>Sockerhalt:</a:t>
            </a:r>
            <a:r>
              <a:rPr lang="sv-SE" sz="1800" dirty="0"/>
              <a:t> Mindre än 3 gr/l</a:t>
            </a:r>
          </a:p>
          <a:p>
            <a:pPr marL="0" indent="0">
              <a:buNone/>
            </a:pPr>
            <a:r>
              <a:rPr lang="sv-SE" sz="1800" b="1" dirty="0"/>
              <a:t>Nr: </a:t>
            </a:r>
            <a:r>
              <a:rPr lang="sv-SE" sz="1800" dirty="0"/>
              <a:t>2026 (ordervara) </a:t>
            </a:r>
          </a:p>
          <a:p>
            <a:pPr marL="0" indent="0">
              <a:buNone/>
            </a:pPr>
            <a:r>
              <a:rPr lang="sv-SE" sz="1800" b="1" dirty="0"/>
              <a:t>Pris: </a:t>
            </a:r>
            <a:r>
              <a:rPr lang="sv-SE" sz="1800" dirty="0"/>
              <a:t>399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a:extLst>
              <a:ext uri="{FF2B5EF4-FFF2-40B4-BE49-F238E27FC236}">
                <a16:creationId xmlns:a16="http://schemas.microsoft.com/office/drawing/2014/main" id="{8FDBB3C0-1D03-C540-8A94-95C06ED90660}"/>
              </a:ext>
            </a:extLst>
          </p:cNvPr>
          <p:cNvSpPr>
            <a:spLocks noChangeArrowheads="1"/>
          </p:cNvSpPr>
          <p:nvPr/>
        </p:nvSpPr>
        <p:spPr bwMode="auto">
          <a:xfrm flipV="1">
            <a:off x="-15906954" y="4378608"/>
            <a:ext cx="3112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8" name="Rectangle 2">
            <a:extLst>
              <a:ext uri="{FF2B5EF4-FFF2-40B4-BE49-F238E27FC236}">
                <a16:creationId xmlns:a16="http://schemas.microsoft.com/office/drawing/2014/main" id="{83F1A695-4F9D-0C48-A1B6-8FD0414AEFD1}"/>
              </a:ext>
            </a:extLst>
          </p:cNvPr>
          <p:cNvSpPr>
            <a:spLocks noChangeArrowheads="1"/>
          </p:cNvSpPr>
          <p:nvPr/>
        </p:nvSpPr>
        <p:spPr bwMode="auto">
          <a:xfrm>
            <a:off x="2300451" y="1932616"/>
            <a:ext cx="289000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2043289" cy="535531"/>
          </a:xfrm>
        </p:spPr>
        <p:txBody>
          <a:bodyPr/>
          <a:lstStyle/>
          <a:p>
            <a:r>
              <a:rPr lang="sv-SE" dirty="0"/>
              <a:t>Rubicon</a:t>
            </a:r>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err="1"/>
              <a:t>Meerlust</a:t>
            </a:r>
            <a:endParaRPr lang="sv-SE" b="1" dirty="0"/>
          </a:p>
        </p:txBody>
      </p:sp>
    </p:spTree>
    <p:extLst>
      <p:ext uri="{BB962C8B-B14F-4D97-AF65-F5344CB8AC3E}">
        <p14:creationId xmlns:p14="http://schemas.microsoft.com/office/powerpoint/2010/main" val="3763418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5985522" cy="535531"/>
          </a:xfrm>
        </p:spPr>
        <p:txBody>
          <a:bodyPr/>
          <a:lstStyle/>
          <a:p>
            <a:r>
              <a:rPr lang="sv-SE" dirty="0" err="1"/>
              <a:t>Kanonkop</a:t>
            </a:r>
            <a:r>
              <a:rPr lang="sv-SE" dirty="0"/>
              <a:t> </a:t>
            </a:r>
            <a:r>
              <a:rPr lang="sv-SE" dirty="0" err="1"/>
              <a:t>Estate</a:t>
            </a:r>
            <a:r>
              <a:rPr lang="sv-SE" dirty="0"/>
              <a:t> </a:t>
            </a:r>
            <a:r>
              <a:rPr lang="sv-SE" dirty="0" err="1"/>
              <a:t>Pinotage</a:t>
            </a:r>
            <a:endParaRPr lang="sv-SE" dirty="0"/>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err="1"/>
              <a:t>Kanonkop</a:t>
            </a:r>
            <a:r>
              <a:rPr lang="sv-SE" b="1" dirty="0"/>
              <a:t> </a:t>
            </a:r>
            <a:r>
              <a:rPr lang="sv-SE" b="1" dirty="0" err="1"/>
              <a:t>Estate</a:t>
            </a:r>
            <a:endParaRPr lang="sv-SE" b="1" dirty="0"/>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Råvaror: </a:t>
            </a:r>
            <a:r>
              <a:rPr lang="sv-SE" sz="1800" dirty="0"/>
              <a:t>100 % </a:t>
            </a:r>
            <a:r>
              <a:rPr lang="sv-SE" sz="1800" dirty="0" err="1"/>
              <a:t>pinotage</a:t>
            </a:r>
            <a:r>
              <a:rPr lang="sv-SE" sz="1800" dirty="0"/>
              <a:t> </a:t>
            </a:r>
          </a:p>
          <a:p>
            <a:pPr marL="0" indent="0">
              <a:buNone/>
            </a:pPr>
            <a:r>
              <a:rPr lang="sv-SE" sz="1800" b="1" dirty="0"/>
              <a:t>Ursprung: </a:t>
            </a:r>
            <a:r>
              <a:rPr lang="sv-SE" sz="1800" dirty="0"/>
              <a:t>Western Cape, </a:t>
            </a:r>
            <a:r>
              <a:rPr lang="sv-SE" sz="1800" dirty="0" err="1"/>
              <a:t>Coastal</a:t>
            </a:r>
            <a:r>
              <a:rPr lang="sv-SE" sz="1800" dirty="0"/>
              <a:t> Region, </a:t>
            </a:r>
            <a:r>
              <a:rPr lang="sv-SE" sz="1800" dirty="0" err="1"/>
              <a:t>Stellenbosch</a:t>
            </a:r>
            <a:r>
              <a:rPr lang="sv-SE" sz="1800" dirty="0"/>
              <a:t>, Simonsberg-</a:t>
            </a:r>
            <a:r>
              <a:rPr lang="sv-SE" sz="1800" dirty="0" err="1"/>
              <a:t>Stellenbosch</a:t>
            </a:r>
            <a:endParaRPr lang="sv-SE" sz="1800" dirty="0"/>
          </a:p>
          <a:p>
            <a:pPr marL="0" indent="0">
              <a:buNone/>
            </a:pPr>
            <a:r>
              <a:rPr lang="sv-SE" sz="1800" b="1" dirty="0"/>
              <a:t>Alkohol: </a:t>
            </a:r>
            <a:r>
              <a:rPr lang="sv-SE" sz="1800" dirty="0"/>
              <a:t>14,5 %</a:t>
            </a:r>
          </a:p>
          <a:p>
            <a:pPr marL="0" indent="0">
              <a:buNone/>
            </a:pPr>
            <a:r>
              <a:rPr lang="sv-SE" sz="1800" b="1" dirty="0"/>
              <a:t>Sockerhalt: </a:t>
            </a:r>
            <a:r>
              <a:rPr lang="sv-SE" sz="1800" dirty="0"/>
              <a:t>Mindre än 3 gr/l</a:t>
            </a:r>
          </a:p>
          <a:p>
            <a:pPr marL="0" indent="0">
              <a:buNone/>
            </a:pPr>
            <a:r>
              <a:rPr lang="sv-SE" sz="1800" b="1" dirty="0"/>
              <a:t>Nr: </a:t>
            </a:r>
            <a:r>
              <a:rPr lang="sv-SE" sz="1800" dirty="0"/>
              <a:t>95703 (ordervara)</a:t>
            </a:r>
          </a:p>
          <a:p>
            <a:pPr marL="0" indent="0">
              <a:buNone/>
            </a:pPr>
            <a:r>
              <a:rPr lang="sv-SE" sz="1800" b="1" dirty="0"/>
              <a:t>Pris: </a:t>
            </a:r>
            <a:r>
              <a:rPr lang="sv-SE" sz="1800" dirty="0"/>
              <a:t>399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14" name="Bildobjekt 13" descr="En bild som visar alkohol, dryck, Glasflaska, mat&#10;&#10;AI-genererat innehåll kan vara felaktigt.">
            <a:extLst>
              <a:ext uri="{FF2B5EF4-FFF2-40B4-BE49-F238E27FC236}">
                <a16:creationId xmlns:a16="http://schemas.microsoft.com/office/drawing/2014/main" id="{B5048D25-33A3-8464-6983-4D8111680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545" y="1249798"/>
            <a:ext cx="1216955" cy="4934752"/>
          </a:xfrm>
          <a:prstGeom prst="rect">
            <a:avLst/>
          </a:prstGeom>
        </p:spPr>
      </p:pic>
    </p:spTree>
    <p:extLst>
      <p:ext uri="{BB962C8B-B14F-4D97-AF65-F5344CB8AC3E}">
        <p14:creationId xmlns:p14="http://schemas.microsoft.com/office/powerpoint/2010/main" val="3646617227"/>
      </p:ext>
    </p:extLst>
  </p:cSld>
  <p:clrMapOvr>
    <a:masterClrMapping/>
  </p:clrMapOvr>
</p:sld>
</file>

<file path=ppt/theme/theme1.xml><?xml version="1.0" encoding="utf-8"?>
<a:theme xmlns:a="http://schemas.openxmlformats.org/drawingml/2006/main" name="Munskänkarna grundmall">
  <a:themeElements>
    <a:clrScheme name="Munskänkarna_color">
      <a:dk1>
        <a:sysClr val="windowText" lastClr="000000"/>
      </a:dk1>
      <a:lt1>
        <a:sysClr val="window" lastClr="FFFFFF"/>
      </a:lt1>
      <a:dk2>
        <a:srgbClr val="000033"/>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nskänkarna grundmall Rosa_Ny" id="{37434B1C-0A76-44C0-B160-749B7C75BBB3}" vid="{39B72BDA-EE4D-4ADC-AC5E-C78729A9ABE8}"/>
    </a:ext>
  </a:extLst>
</a:theme>
</file>

<file path=ppt/theme/theme2.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BDA6A-1F6C-4B42-8544-08E5AE6AC91F}">
  <ds:schemaRefs>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schemas.microsoft.com/office/2006/documentManagement/types"/>
    <ds:schemaRef ds:uri="17798c2e-8ec6-411a-92bf-42cada8c5360"/>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Munskänkarna grundmall_ny_generell</Template>
  <TotalTime>115</TotalTime>
  <Words>1132</Words>
  <Application>Microsoft Macintosh PowerPoint</Application>
  <PresentationFormat>Bredbild</PresentationFormat>
  <Paragraphs>109</Paragraphs>
  <Slides>7</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Arial Narrow</vt:lpstr>
      <vt:lpstr>Calibri</vt:lpstr>
      <vt:lpstr>Munskänkarna grundmall</vt:lpstr>
      <vt:lpstr>[Sektion], [Datum]</vt:lpstr>
      <vt:lpstr>Pongrácz Brut</vt:lpstr>
      <vt:lpstr>Krone Borealis Cuvée Brut</vt:lpstr>
      <vt:lpstr>Stellenbosch Reserve Vanderstel</vt:lpstr>
      <vt:lpstr>Rust en Vrede Estate</vt:lpstr>
      <vt:lpstr>Rubicon</vt:lpstr>
      <vt:lpstr>Kanonkop Estate Pinotage</vt:lpstr>
    </vt:vector>
  </TitlesOfParts>
  <Company>SGIT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förklarande text, presentatör eller datum</dc:title>
  <dc:creator>Åsa Lindelöw</dc:creator>
  <cp:lastModifiedBy>Caroline Edgren</cp:lastModifiedBy>
  <cp:revision>18</cp:revision>
  <dcterms:created xsi:type="dcterms:W3CDTF">2020-12-03T19:07:33Z</dcterms:created>
  <dcterms:modified xsi:type="dcterms:W3CDTF">2026-03-13T08:50:15Z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